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 id="267" r:id="rId10"/>
    <p:sldId id="265" r:id="rId11"/>
    <p:sldId id="266"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C86279-B10A-4ADA-865F-8F26B8CA02DB}" v="363" dt="2022-02-15T20:23:05.8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41" d="100"/>
          <a:sy n="41" d="100"/>
        </p:scale>
        <p:origin x="808" y="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on Gayton" userId="35d69e55-3b49-4f52-ad95-7754fc8c549e" providerId="ADAL" clId="{EFC86279-B10A-4ADA-865F-8F26B8CA02DB}"/>
    <pc:docChg chg="undo custSel addSld modSld">
      <pc:chgData name="Sharon Gayton" userId="35d69e55-3b49-4f52-ad95-7754fc8c549e" providerId="ADAL" clId="{EFC86279-B10A-4ADA-865F-8F26B8CA02DB}" dt="2022-02-15T21:32:52.405" v="1524" actId="5793"/>
      <pc:docMkLst>
        <pc:docMk/>
      </pc:docMkLst>
      <pc:sldChg chg="modSp mod">
        <pc:chgData name="Sharon Gayton" userId="35d69e55-3b49-4f52-ad95-7754fc8c549e" providerId="ADAL" clId="{EFC86279-B10A-4ADA-865F-8F26B8CA02DB}" dt="2022-02-14T21:20:26.444" v="505" actId="14100"/>
        <pc:sldMkLst>
          <pc:docMk/>
          <pc:sldMk cId="1970632455" sldId="256"/>
        </pc:sldMkLst>
        <pc:spChg chg="mod">
          <ac:chgData name="Sharon Gayton" userId="35d69e55-3b49-4f52-ad95-7754fc8c549e" providerId="ADAL" clId="{EFC86279-B10A-4ADA-865F-8F26B8CA02DB}" dt="2022-02-14T21:20:21.174" v="504" actId="14100"/>
          <ac:spMkLst>
            <pc:docMk/>
            <pc:sldMk cId="1970632455" sldId="256"/>
            <ac:spMk id="2" creationId="{C6F3AB39-8E57-4B9C-93F5-99D5FA217146}"/>
          </ac:spMkLst>
        </pc:spChg>
        <pc:spChg chg="mod">
          <ac:chgData name="Sharon Gayton" userId="35d69e55-3b49-4f52-ad95-7754fc8c549e" providerId="ADAL" clId="{EFC86279-B10A-4ADA-865F-8F26B8CA02DB}" dt="2022-02-14T21:20:26.444" v="505" actId="14100"/>
          <ac:spMkLst>
            <pc:docMk/>
            <pc:sldMk cId="1970632455" sldId="256"/>
            <ac:spMk id="3" creationId="{F99829DA-029B-4A1D-B90D-595E99C303AB}"/>
          </ac:spMkLst>
        </pc:spChg>
      </pc:sldChg>
      <pc:sldChg chg="modSp mod">
        <pc:chgData name="Sharon Gayton" userId="35d69e55-3b49-4f52-ad95-7754fc8c549e" providerId="ADAL" clId="{EFC86279-B10A-4ADA-865F-8F26B8CA02DB}" dt="2022-02-14T21:12:01.996" v="354" actId="20577"/>
        <pc:sldMkLst>
          <pc:docMk/>
          <pc:sldMk cId="2538169558" sldId="257"/>
        </pc:sldMkLst>
        <pc:spChg chg="mod">
          <ac:chgData name="Sharon Gayton" userId="35d69e55-3b49-4f52-ad95-7754fc8c549e" providerId="ADAL" clId="{EFC86279-B10A-4ADA-865F-8F26B8CA02DB}" dt="2022-02-14T21:12:01.996" v="354" actId="20577"/>
          <ac:spMkLst>
            <pc:docMk/>
            <pc:sldMk cId="2538169558" sldId="257"/>
            <ac:spMk id="3" creationId="{15681D4E-5560-4F06-98B6-BD203D663C93}"/>
          </ac:spMkLst>
        </pc:spChg>
      </pc:sldChg>
      <pc:sldChg chg="modSp mod">
        <pc:chgData name="Sharon Gayton" userId="35d69e55-3b49-4f52-ad95-7754fc8c549e" providerId="ADAL" clId="{EFC86279-B10A-4ADA-865F-8F26B8CA02DB}" dt="2022-02-15T21:32:52.405" v="1524" actId="5793"/>
        <pc:sldMkLst>
          <pc:docMk/>
          <pc:sldMk cId="997570728" sldId="258"/>
        </pc:sldMkLst>
        <pc:spChg chg="mod">
          <ac:chgData name="Sharon Gayton" userId="35d69e55-3b49-4f52-ad95-7754fc8c549e" providerId="ADAL" clId="{EFC86279-B10A-4ADA-865F-8F26B8CA02DB}" dt="2022-02-15T21:32:52.405" v="1524" actId="5793"/>
          <ac:spMkLst>
            <pc:docMk/>
            <pc:sldMk cId="997570728" sldId="258"/>
            <ac:spMk id="4" creationId="{06C42F16-AC78-425B-9A93-FF3335D760B7}"/>
          </ac:spMkLst>
        </pc:spChg>
      </pc:sldChg>
      <pc:sldChg chg="modSp mod">
        <pc:chgData name="Sharon Gayton" userId="35d69e55-3b49-4f52-ad95-7754fc8c549e" providerId="ADAL" clId="{EFC86279-B10A-4ADA-865F-8F26B8CA02DB}" dt="2022-02-15T21:22:26.898" v="1496" actId="20577"/>
        <pc:sldMkLst>
          <pc:docMk/>
          <pc:sldMk cId="2006105473" sldId="259"/>
        </pc:sldMkLst>
        <pc:spChg chg="mod">
          <ac:chgData name="Sharon Gayton" userId="35d69e55-3b49-4f52-ad95-7754fc8c549e" providerId="ADAL" clId="{EFC86279-B10A-4ADA-865F-8F26B8CA02DB}" dt="2022-02-14T21:13:38.962" v="398" actId="20577"/>
          <ac:spMkLst>
            <pc:docMk/>
            <pc:sldMk cId="2006105473" sldId="259"/>
            <ac:spMk id="2" creationId="{BEF9E850-0597-4F01-A68E-88507024042E}"/>
          </ac:spMkLst>
        </pc:spChg>
        <pc:spChg chg="mod">
          <ac:chgData name="Sharon Gayton" userId="35d69e55-3b49-4f52-ad95-7754fc8c549e" providerId="ADAL" clId="{EFC86279-B10A-4ADA-865F-8F26B8CA02DB}" dt="2022-02-15T21:22:26.898" v="1496" actId="20577"/>
          <ac:spMkLst>
            <pc:docMk/>
            <pc:sldMk cId="2006105473" sldId="259"/>
            <ac:spMk id="3" creationId="{E9087C5C-3336-465F-86F6-2837F5C72C45}"/>
          </ac:spMkLst>
        </pc:spChg>
      </pc:sldChg>
      <pc:sldChg chg="modSp mod">
        <pc:chgData name="Sharon Gayton" userId="35d69e55-3b49-4f52-ad95-7754fc8c549e" providerId="ADAL" clId="{EFC86279-B10A-4ADA-865F-8F26B8CA02DB}" dt="2022-02-14T21:16:27.062" v="414" actId="1076"/>
        <pc:sldMkLst>
          <pc:docMk/>
          <pc:sldMk cId="957606857" sldId="260"/>
        </pc:sldMkLst>
        <pc:spChg chg="mod">
          <ac:chgData name="Sharon Gayton" userId="35d69e55-3b49-4f52-ad95-7754fc8c549e" providerId="ADAL" clId="{EFC86279-B10A-4ADA-865F-8F26B8CA02DB}" dt="2022-02-14T21:16:27.062" v="414" actId="1076"/>
          <ac:spMkLst>
            <pc:docMk/>
            <pc:sldMk cId="957606857" sldId="260"/>
            <ac:spMk id="2" creationId="{0BB62A21-FDF8-495C-A890-7ACAA054C365}"/>
          </ac:spMkLst>
        </pc:spChg>
        <pc:spChg chg="mod">
          <ac:chgData name="Sharon Gayton" userId="35d69e55-3b49-4f52-ad95-7754fc8c549e" providerId="ADAL" clId="{EFC86279-B10A-4ADA-865F-8F26B8CA02DB}" dt="2022-02-14T21:15:57.411" v="411" actId="5793"/>
          <ac:spMkLst>
            <pc:docMk/>
            <pc:sldMk cId="957606857" sldId="260"/>
            <ac:spMk id="3" creationId="{DFB37490-10F9-40DD-9CD5-3599A1363F63}"/>
          </ac:spMkLst>
        </pc:spChg>
      </pc:sldChg>
      <pc:sldChg chg="modSp mod">
        <pc:chgData name="Sharon Gayton" userId="35d69e55-3b49-4f52-ad95-7754fc8c549e" providerId="ADAL" clId="{EFC86279-B10A-4ADA-865F-8F26B8CA02DB}" dt="2022-02-14T21:17:34.072" v="421" actId="20577"/>
        <pc:sldMkLst>
          <pc:docMk/>
          <pc:sldMk cId="71629852" sldId="261"/>
        </pc:sldMkLst>
        <pc:spChg chg="mod">
          <ac:chgData name="Sharon Gayton" userId="35d69e55-3b49-4f52-ad95-7754fc8c549e" providerId="ADAL" clId="{EFC86279-B10A-4ADA-865F-8F26B8CA02DB}" dt="2022-02-14T21:17:34.072" v="421" actId="20577"/>
          <ac:spMkLst>
            <pc:docMk/>
            <pc:sldMk cId="71629852" sldId="261"/>
            <ac:spMk id="3" creationId="{27618217-E154-4C8A-832F-189181692CDB}"/>
          </ac:spMkLst>
        </pc:spChg>
      </pc:sldChg>
      <pc:sldChg chg="modSp mod">
        <pc:chgData name="Sharon Gayton" userId="35d69e55-3b49-4f52-ad95-7754fc8c549e" providerId="ADAL" clId="{EFC86279-B10A-4ADA-865F-8F26B8CA02DB}" dt="2022-02-14T21:23:20.920" v="636" actId="20577"/>
        <pc:sldMkLst>
          <pc:docMk/>
          <pc:sldMk cId="4045786605" sldId="262"/>
        </pc:sldMkLst>
        <pc:spChg chg="mod">
          <ac:chgData name="Sharon Gayton" userId="35d69e55-3b49-4f52-ad95-7754fc8c549e" providerId="ADAL" clId="{EFC86279-B10A-4ADA-865F-8F26B8CA02DB}" dt="2022-02-14T21:23:20.920" v="636" actId="20577"/>
          <ac:spMkLst>
            <pc:docMk/>
            <pc:sldMk cId="4045786605" sldId="262"/>
            <ac:spMk id="3" creationId="{782DDCB6-FAC0-4533-AF2E-2C85742B3E24}"/>
          </ac:spMkLst>
        </pc:spChg>
      </pc:sldChg>
      <pc:sldChg chg="addSp delSp modSp new mod">
        <pc:chgData name="Sharon Gayton" userId="35d69e55-3b49-4f52-ad95-7754fc8c549e" providerId="ADAL" clId="{EFC86279-B10A-4ADA-865F-8F26B8CA02DB}" dt="2022-02-14T21:16:42.876" v="415"/>
        <pc:sldMkLst>
          <pc:docMk/>
          <pc:sldMk cId="3800108943" sldId="263"/>
        </pc:sldMkLst>
        <pc:spChg chg="mod">
          <ac:chgData name="Sharon Gayton" userId="35d69e55-3b49-4f52-ad95-7754fc8c549e" providerId="ADAL" clId="{EFC86279-B10A-4ADA-865F-8F26B8CA02DB}" dt="2022-02-14T21:16:42.876" v="415"/>
          <ac:spMkLst>
            <pc:docMk/>
            <pc:sldMk cId="3800108943" sldId="263"/>
            <ac:spMk id="2" creationId="{45C78939-B62D-4602-B80C-47D528FC8432}"/>
          </ac:spMkLst>
        </pc:spChg>
        <pc:spChg chg="del">
          <ac:chgData name="Sharon Gayton" userId="35d69e55-3b49-4f52-ad95-7754fc8c549e" providerId="ADAL" clId="{EFC86279-B10A-4ADA-865F-8F26B8CA02DB}" dt="2022-02-14T21:16:16.115" v="413"/>
          <ac:spMkLst>
            <pc:docMk/>
            <pc:sldMk cId="3800108943" sldId="263"/>
            <ac:spMk id="3" creationId="{DC14949E-6D51-4448-9A1A-7A12F9FBD1BE}"/>
          </ac:spMkLst>
        </pc:spChg>
        <pc:picChg chg="add mod">
          <ac:chgData name="Sharon Gayton" userId="35d69e55-3b49-4f52-ad95-7754fc8c549e" providerId="ADAL" clId="{EFC86279-B10A-4ADA-865F-8F26B8CA02DB}" dt="2022-02-14T21:16:16.115" v="413"/>
          <ac:picMkLst>
            <pc:docMk/>
            <pc:sldMk cId="3800108943" sldId="263"/>
            <ac:picMk id="4" creationId="{2A21A777-9BC9-426C-AEB8-92FEDF0E6D50}"/>
          </ac:picMkLst>
        </pc:picChg>
      </pc:sldChg>
      <pc:sldChg chg="modSp new mod">
        <pc:chgData name="Sharon Gayton" userId="35d69e55-3b49-4f52-ad95-7754fc8c549e" providerId="ADAL" clId="{EFC86279-B10A-4ADA-865F-8F26B8CA02DB}" dt="2022-02-14T21:20:04.098" v="502" actId="20577"/>
        <pc:sldMkLst>
          <pc:docMk/>
          <pc:sldMk cId="1257333124" sldId="264"/>
        </pc:sldMkLst>
        <pc:spChg chg="mod">
          <ac:chgData name="Sharon Gayton" userId="35d69e55-3b49-4f52-ad95-7754fc8c549e" providerId="ADAL" clId="{EFC86279-B10A-4ADA-865F-8F26B8CA02DB}" dt="2022-02-14T21:19:02.120" v="472" actId="21"/>
          <ac:spMkLst>
            <pc:docMk/>
            <pc:sldMk cId="1257333124" sldId="264"/>
            <ac:spMk id="2" creationId="{5D4C7396-2D55-43C5-88A2-1EE75061C4F7}"/>
          </ac:spMkLst>
        </pc:spChg>
        <pc:spChg chg="mod">
          <ac:chgData name="Sharon Gayton" userId="35d69e55-3b49-4f52-ad95-7754fc8c549e" providerId="ADAL" clId="{EFC86279-B10A-4ADA-865F-8F26B8CA02DB}" dt="2022-02-14T21:20:04.098" v="502" actId="20577"/>
          <ac:spMkLst>
            <pc:docMk/>
            <pc:sldMk cId="1257333124" sldId="264"/>
            <ac:spMk id="3" creationId="{430705CC-ACDD-41CA-B284-70015D044378}"/>
          </ac:spMkLst>
        </pc:spChg>
      </pc:sldChg>
      <pc:sldChg chg="modSp new mod">
        <pc:chgData name="Sharon Gayton" userId="35d69e55-3b49-4f52-ad95-7754fc8c549e" providerId="ADAL" clId="{EFC86279-B10A-4ADA-865F-8F26B8CA02DB}" dt="2022-02-14T22:14:51.976" v="1139" actId="20577"/>
        <pc:sldMkLst>
          <pc:docMk/>
          <pc:sldMk cId="2102430206" sldId="265"/>
        </pc:sldMkLst>
        <pc:spChg chg="mod">
          <ac:chgData name="Sharon Gayton" userId="35d69e55-3b49-4f52-ad95-7754fc8c549e" providerId="ADAL" clId="{EFC86279-B10A-4ADA-865F-8F26B8CA02DB}" dt="2022-02-14T22:14:51.976" v="1139" actId="20577"/>
          <ac:spMkLst>
            <pc:docMk/>
            <pc:sldMk cId="2102430206" sldId="265"/>
            <ac:spMk id="2" creationId="{957814A2-0FF8-4CC1-94C4-E26C8AF9152A}"/>
          </ac:spMkLst>
        </pc:spChg>
        <pc:spChg chg="mod">
          <ac:chgData name="Sharon Gayton" userId="35d69e55-3b49-4f52-ad95-7754fc8c549e" providerId="ADAL" clId="{EFC86279-B10A-4ADA-865F-8F26B8CA02DB}" dt="2022-02-14T22:14:07.055" v="1135" actId="14100"/>
          <ac:spMkLst>
            <pc:docMk/>
            <pc:sldMk cId="2102430206" sldId="265"/>
            <ac:spMk id="3" creationId="{0B4083FF-EAA8-4592-A73C-2E47585472D8}"/>
          </ac:spMkLst>
        </pc:spChg>
      </pc:sldChg>
      <pc:sldChg chg="modSp new mod">
        <pc:chgData name="Sharon Gayton" userId="35d69e55-3b49-4f52-ad95-7754fc8c549e" providerId="ADAL" clId="{EFC86279-B10A-4ADA-865F-8F26B8CA02DB}" dt="2022-02-15T19:42:43.463" v="1246" actId="20577"/>
        <pc:sldMkLst>
          <pc:docMk/>
          <pc:sldMk cId="2028323523" sldId="266"/>
        </pc:sldMkLst>
        <pc:spChg chg="mod">
          <ac:chgData name="Sharon Gayton" userId="35d69e55-3b49-4f52-ad95-7754fc8c549e" providerId="ADAL" clId="{EFC86279-B10A-4ADA-865F-8F26B8CA02DB}" dt="2022-02-15T19:42:43.463" v="1246" actId="20577"/>
          <ac:spMkLst>
            <pc:docMk/>
            <pc:sldMk cId="2028323523" sldId="266"/>
            <ac:spMk id="2" creationId="{1675AC30-0543-43BB-B3BF-CDA6AED28BB6}"/>
          </ac:spMkLst>
        </pc:spChg>
        <pc:spChg chg="mod">
          <ac:chgData name="Sharon Gayton" userId="35d69e55-3b49-4f52-ad95-7754fc8c549e" providerId="ADAL" clId="{EFC86279-B10A-4ADA-865F-8F26B8CA02DB}" dt="2022-02-15T19:41:38.750" v="1149" actId="20577"/>
          <ac:spMkLst>
            <pc:docMk/>
            <pc:sldMk cId="2028323523" sldId="266"/>
            <ac:spMk id="3" creationId="{B51913AD-73B7-410B-B741-948435A25724}"/>
          </ac:spMkLst>
        </pc:spChg>
      </pc:sldChg>
      <pc:sldChg chg="addSp delSp modSp new mod setBg">
        <pc:chgData name="Sharon Gayton" userId="35d69e55-3b49-4f52-ad95-7754fc8c549e" providerId="ADAL" clId="{EFC86279-B10A-4ADA-865F-8F26B8CA02DB}" dt="2022-02-15T20:23:05.810" v="1282" actId="20577"/>
        <pc:sldMkLst>
          <pc:docMk/>
          <pc:sldMk cId="3078579231" sldId="267"/>
        </pc:sldMkLst>
        <pc:spChg chg="mod">
          <ac:chgData name="Sharon Gayton" userId="35d69e55-3b49-4f52-ad95-7754fc8c549e" providerId="ADAL" clId="{EFC86279-B10A-4ADA-865F-8F26B8CA02DB}" dt="2022-02-15T19:45:37.107" v="1280" actId="20577"/>
          <ac:spMkLst>
            <pc:docMk/>
            <pc:sldMk cId="3078579231" sldId="267"/>
            <ac:spMk id="2" creationId="{0B403414-EA0E-488D-9E80-F66B457E8C53}"/>
          </ac:spMkLst>
        </pc:spChg>
        <pc:spChg chg="del">
          <ac:chgData name="Sharon Gayton" userId="35d69e55-3b49-4f52-ad95-7754fc8c549e" providerId="ADAL" clId="{EFC86279-B10A-4ADA-865F-8F26B8CA02DB}" dt="2022-02-15T19:45:15.578" v="1248" actId="26606"/>
          <ac:spMkLst>
            <pc:docMk/>
            <pc:sldMk cId="3078579231" sldId="267"/>
            <ac:spMk id="3" creationId="{766D05D5-6328-4842-A2C3-B171E968F55E}"/>
          </ac:spMkLst>
        </pc:spChg>
        <pc:spChg chg="mod">
          <ac:chgData name="Sharon Gayton" userId="35d69e55-3b49-4f52-ad95-7754fc8c549e" providerId="ADAL" clId="{EFC86279-B10A-4ADA-865F-8F26B8CA02DB}" dt="2022-02-15T20:23:05.810" v="1282" actId="20577"/>
          <ac:spMkLst>
            <pc:docMk/>
            <pc:sldMk cId="3078579231" sldId="267"/>
            <ac:spMk id="4" creationId="{91CBFA78-F403-41BC-B579-18C7C61F2A27}"/>
          </ac:spMkLst>
        </pc:spChg>
        <pc:spChg chg="add">
          <ac:chgData name="Sharon Gayton" userId="35d69e55-3b49-4f52-ad95-7754fc8c549e" providerId="ADAL" clId="{EFC86279-B10A-4ADA-865F-8F26B8CA02DB}" dt="2022-02-15T19:45:15.578" v="1248" actId="26606"/>
          <ac:spMkLst>
            <pc:docMk/>
            <pc:sldMk cId="3078579231" sldId="267"/>
            <ac:spMk id="21" creationId="{E80B86A7-A1EC-475B-9166-88902B033A38}"/>
          </ac:spMkLst>
        </pc:spChg>
        <pc:spChg chg="add">
          <ac:chgData name="Sharon Gayton" userId="35d69e55-3b49-4f52-ad95-7754fc8c549e" providerId="ADAL" clId="{EFC86279-B10A-4ADA-865F-8F26B8CA02DB}" dt="2022-02-15T19:45:15.578" v="1248" actId="26606"/>
          <ac:spMkLst>
            <pc:docMk/>
            <pc:sldMk cId="3078579231" sldId="267"/>
            <ac:spMk id="23" creationId="{C2C29CB1-9F74-4879-A6AF-AEA67B6F1F4D}"/>
          </ac:spMkLst>
        </pc:spChg>
        <pc:spChg chg="add">
          <ac:chgData name="Sharon Gayton" userId="35d69e55-3b49-4f52-ad95-7754fc8c549e" providerId="ADAL" clId="{EFC86279-B10A-4ADA-865F-8F26B8CA02DB}" dt="2022-02-15T19:45:15.578" v="1248" actId="26606"/>
          <ac:spMkLst>
            <pc:docMk/>
            <pc:sldMk cId="3078579231" sldId="267"/>
            <ac:spMk id="25" creationId="{7E2C7115-5336-410C-AD71-0F0952A2E5A7}"/>
          </ac:spMkLst>
        </pc:spChg>
        <pc:grpChg chg="add">
          <ac:chgData name="Sharon Gayton" userId="35d69e55-3b49-4f52-ad95-7754fc8c549e" providerId="ADAL" clId="{EFC86279-B10A-4ADA-865F-8F26B8CA02DB}" dt="2022-02-15T19:45:15.578" v="1248" actId="26606"/>
          <ac:grpSpMkLst>
            <pc:docMk/>
            <pc:sldMk cId="3078579231" sldId="267"/>
            <ac:grpSpMk id="9" creationId="{09EA7EA7-74F5-4EE2-8E3D-1A10308259D7}"/>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268185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3236436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10227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1760996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19512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327727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37870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334107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185436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98283-F7BC-4428-899C-D7C929BD449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1848465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498283-F7BC-4428-899C-D7C929BD4497}"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2821795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498283-F7BC-4428-899C-D7C929BD4497}" type="datetimeFigureOut">
              <a:rPr lang="en-US" smtClean="0"/>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2824003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498283-F7BC-4428-899C-D7C929BD4497}" type="datetimeFigureOut">
              <a:rPr lang="en-US" smtClean="0"/>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158084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498283-F7BC-4428-899C-D7C929BD4497}" type="datetimeFigureOut">
              <a:rPr lang="en-US" smtClean="0"/>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273259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498283-F7BC-4428-899C-D7C929BD4497}"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3924228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498283-F7BC-4428-899C-D7C929BD4497}"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96459-0C60-456A-9228-2C69EA98FFD7}" type="slidenum">
              <a:rPr lang="en-US" smtClean="0"/>
              <a:t>‹#›</a:t>
            </a:fld>
            <a:endParaRPr lang="en-US"/>
          </a:p>
        </p:txBody>
      </p:sp>
    </p:spTree>
    <p:extLst>
      <p:ext uri="{BB962C8B-B14F-4D97-AF65-F5344CB8AC3E}">
        <p14:creationId xmlns:p14="http://schemas.microsoft.com/office/powerpoint/2010/main" val="84214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498283-F7BC-4428-899C-D7C929BD4497}" type="datetimeFigureOut">
              <a:rPr lang="en-US" smtClean="0"/>
              <a:t>2/15/2022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E896459-0C60-456A-9228-2C69EA98FFD7}" type="slidenum">
              <a:rPr lang="en-US" smtClean="0"/>
              <a:t>‹#›</a:t>
            </a:fld>
            <a:endParaRPr lang="en-US"/>
          </a:p>
        </p:txBody>
      </p:sp>
    </p:spTree>
    <p:extLst>
      <p:ext uri="{BB962C8B-B14F-4D97-AF65-F5344CB8AC3E}">
        <p14:creationId xmlns:p14="http://schemas.microsoft.com/office/powerpoint/2010/main" val="1620088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hand2mind.com/lessons" TargetMode="External"/><Relationship Id="rId3" Type="http://schemas.openxmlformats.org/officeDocument/2006/relationships/hyperlink" Target="http://www.charactercounts.org/" TargetMode="External"/><Relationship Id="rId7" Type="http://schemas.openxmlformats.org/officeDocument/2006/relationships/hyperlink" Target="https://storylineonline.net/" TargetMode="External"/><Relationship Id="rId2" Type="http://schemas.openxmlformats.org/officeDocument/2006/relationships/hyperlink" Target="https://www.fldoe.org/em-response/resources-families.stml" TargetMode="External"/><Relationship Id="rId1" Type="http://schemas.openxmlformats.org/officeDocument/2006/relationships/slideLayout" Target="../slideLayouts/slideLayout2.xml"/><Relationship Id="rId6" Type="http://schemas.openxmlformats.org/officeDocument/2006/relationships/hyperlink" Target="https://images.nasa.gov/search-results?q=star&amp;page=1&amp;media=image,video,audio&amp;earStart=1920&amp;yearEnd=2020-" TargetMode="External"/><Relationship Id="rId5" Type="http://schemas.openxmlformats.org/officeDocument/2006/relationships/hyperlink" Target="https://www.khanacademy.org/" TargetMode="External"/><Relationship Id="rId4" Type="http://schemas.openxmlformats.org/officeDocument/2006/relationships/hyperlink" Target="https://www.fldoe.org/em-response/resources-families.stml#:~:text=while%20at%20home.-,Dads%20Worksheets,-DadsWorksheets.com%20ha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rUJkbWNnNy4" TargetMode="External"/><Relationship Id="rId2" Type="http://schemas.openxmlformats.org/officeDocument/2006/relationships/hyperlink" Target="https://www.verywellfamily.com/tips-for-teaching-your-child-to-have-a-growth-mindset-401484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file:///C:\Users\SGayton\OneDrive%20-%20Rock%20Hill%20School%20District%203\Documents\Collaborative-Brief_Covid19-Slide-APR20.pdf"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rockhill.instructure.com/login/canva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rockhill.instructure.com/login/canva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ile:///C:\Users\SGayton\Downloads\Language%20Arts%20Reading.pdf"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3AB39-8E57-4B9C-93F5-99D5FA217146}"/>
              </a:ext>
            </a:extLst>
          </p:cNvPr>
          <p:cNvSpPr>
            <a:spLocks noGrp="1"/>
          </p:cNvSpPr>
          <p:nvPr>
            <p:ph type="ctrTitle"/>
          </p:nvPr>
        </p:nvSpPr>
        <p:spPr>
          <a:xfrm>
            <a:off x="1507067" y="885826"/>
            <a:ext cx="7766936" cy="1516412"/>
          </a:xfrm>
        </p:spPr>
        <p:txBody>
          <a:bodyPr/>
          <a:lstStyle/>
          <a:p>
            <a:r>
              <a:rPr lang="en-US" dirty="0"/>
              <a:t>Reducing the Covid Slide</a:t>
            </a:r>
          </a:p>
        </p:txBody>
      </p:sp>
      <p:sp>
        <p:nvSpPr>
          <p:cNvPr id="3" name="Subtitle 2">
            <a:extLst>
              <a:ext uri="{FF2B5EF4-FFF2-40B4-BE49-F238E27FC236}">
                <a16:creationId xmlns:a16="http://schemas.microsoft.com/office/drawing/2014/main" id="{F99829DA-029B-4A1D-B90D-595E99C303AB}"/>
              </a:ext>
            </a:extLst>
          </p:cNvPr>
          <p:cNvSpPr>
            <a:spLocks noGrp="1"/>
          </p:cNvSpPr>
          <p:nvPr>
            <p:ph type="subTitle" idx="1"/>
          </p:nvPr>
        </p:nvSpPr>
        <p:spPr>
          <a:xfrm>
            <a:off x="1507067" y="3022169"/>
            <a:ext cx="7766936" cy="2950006"/>
          </a:xfrm>
        </p:spPr>
        <p:txBody>
          <a:bodyPr>
            <a:normAutofit/>
          </a:bodyPr>
          <a:lstStyle/>
          <a:p>
            <a:pPr algn="l"/>
            <a:r>
              <a:rPr lang="en-US" sz="3200" dirty="0"/>
              <a:t>What is the Covid Slide?</a:t>
            </a:r>
          </a:p>
          <a:p>
            <a:pPr algn="l"/>
            <a:r>
              <a:rPr lang="en-US" sz="3200" dirty="0"/>
              <a:t>How can parents help?</a:t>
            </a:r>
          </a:p>
          <a:p>
            <a:pPr algn="l"/>
            <a:r>
              <a:rPr lang="en-US" sz="3200" dirty="0"/>
              <a:t>Parents – Monitor grades through Canvas</a:t>
            </a:r>
          </a:p>
        </p:txBody>
      </p:sp>
    </p:spTree>
    <p:extLst>
      <p:ext uri="{BB962C8B-B14F-4D97-AF65-F5344CB8AC3E}">
        <p14:creationId xmlns:p14="http://schemas.microsoft.com/office/powerpoint/2010/main" val="1970632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814A2-0FF8-4CC1-94C4-E26C8AF9152A}"/>
              </a:ext>
            </a:extLst>
          </p:cNvPr>
          <p:cNvSpPr>
            <a:spLocks noGrp="1"/>
          </p:cNvSpPr>
          <p:nvPr>
            <p:ph type="title"/>
          </p:nvPr>
        </p:nvSpPr>
        <p:spPr/>
        <p:txBody>
          <a:bodyPr>
            <a:normAutofit fontScale="90000"/>
          </a:bodyPr>
          <a:lstStyle/>
          <a:p>
            <a:r>
              <a:rPr lang="en-US" sz="4400" dirty="0"/>
              <a:t>                   Resources</a:t>
            </a:r>
            <a:br>
              <a:rPr lang="en-US" sz="4400" dirty="0"/>
            </a:br>
            <a:r>
              <a:rPr lang="en-US" sz="2700" dirty="0">
                <a:hlinkClick r:id="rId2"/>
              </a:rPr>
              <a:t>https://www.fldoe.org/em-response/resources-families.stml</a:t>
            </a:r>
            <a:br>
              <a:rPr lang="en-US" sz="2700" dirty="0"/>
            </a:br>
            <a:endParaRPr lang="en-US" sz="2700" dirty="0"/>
          </a:p>
        </p:txBody>
      </p:sp>
      <p:sp>
        <p:nvSpPr>
          <p:cNvPr id="3" name="Content Placeholder 2">
            <a:extLst>
              <a:ext uri="{FF2B5EF4-FFF2-40B4-BE49-F238E27FC236}">
                <a16:creationId xmlns:a16="http://schemas.microsoft.com/office/drawing/2014/main" id="{0B4083FF-EAA8-4592-A73C-2E47585472D8}"/>
              </a:ext>
            </a:extLst>
          </p:cNvPr>
          <p:cNvSpPr>
            <a:spLocks noGrp="1"/>
          </p:cNvSpPr>
          <p:nvPr>
            <p:ph idx="1"/>
          </p:nvPr>
        </p:nvSpPr>
        <p:spPr>
          <a:xfrm>
            <a:off x="666427" y="1906292"/>
            <a:ext cx="9360976" cy="4726983"/>
          </a:xfrm>
        </p:spPr>
        <p:txBody>
          <a:bodyPr>
            <a:normAutofit fontScale="55000" lnSpcReduction="20000"/>
          </a:bodyPr>
          <a:lstStyle/>
          <a:p>
            <a:r>
              <a:rPr lang="en-US" sz="3600" dirty="0"/>
              <a:t>Character counts - </a:t>
            </a:r>
            <a:r>
              <a:rPr lang="en-US" sz="3600" dirty="0">
                <a:hlinkClick r:id="rId3"/>
              </a:rPr>
              <a:t>http://www.charactercounts.org/</a:t>
            </a:r>
            <a:r>
              <a:rPr lang="en-US" sz="3600" dirty="0"/>
              <a:t> - resources to build character and learning activities for parents to do at home. </a:t>
            </a:r>
          </a:p>
          <a:p>
            <a:r>
              <a:rPr lang="en-US" sz="3600" dirty="0"/>
              <a:t>Free math activities- </a:t>
            </a:r>
            <a:r>
              <a:rPr lang="en-US" sz="3600" dirty="0">
                <a:hlinkClick r:id="rId4"/>
              </a:rPr>
              <a:t>https://www.fldoe.org/em-response/resources-families.stml#:~:text=while%20at%20home.-,Dads%20Worksheets,-DadsWorksheets.com%20has</a:t>
            </a:r>
            <a:endParaRPr lang="en-US" sz="3600" dirty="0"/>
          </a:p>
          <a:p>
            <a:r>
              <a:rPr lang="en-US" sz="3600" dirty="0"/>
              <a:t>Khan Academy - </a:t>
            </a:r>
            <a:r>
              <a:rPr lang="en-US" sz="3600" dirty="0">
                <a:hlinkClick r:id="rId5"/>
              </a:rPr>
              <a:t>https://www.khanacademy.org/</a:t>
            </a:r>
            <a:r>
              <a:rPr lang="en-US" sz="3600" dirty="0"/>
              <a:t> - free lessons</a:t>
            </a:r>
          </a:p>
          <a:p>
            <a:r>
              <a:rPr lang="en-US" sz="3600" dirty="0"/>
              <a:t>Nasa - </a:t>
            </a:r>
            <a:r>
              <a:rPr lang="en-US" sz="3600" dirty="0">
                <a:hlinkClick r:id="rId6"/>
              </a:rPr>
              <a:t>https://images.nasa.gov/search-results?q=star&amp;page=1&amp;media=image,video,audio&amp;earStart=1920&amp;yearEnd=2020-</a:t>
            </a:r>
            <a:r>
              <a:rPr lang="en-US" sz="3600" dirty="0"/>
              <a:t> - free video library</a:t>
            </a:r>
          </a:p>
          <a:p>
            <a:r>
              <a:rPr lang="en-US" sz="3600" dirty="0"/>
              <a:t>Storyline Online - </a:t>
            </a:r>
            <a:r>
              <a:rPr lang="en-US" sz="3600" dirty="0">
                <a:hlinkClick r:id="rId7"/>
              </a:rPr>
              <a:t>https://storylineonline.net/</a:t>
            </a:r>
            <a:r>
              <a:rPr lang="en-US" sz="3600" dirty="0"/>
              <a:t> - stories read aloud by actors</a:t>
            </a:r>
          </a:p>
          <a:p>
            <a:r>
              <a:rPr lang="en-US" sz="3600" dirty="0"/>
              <a:t>Hand2mind - </a:t>
            </a:r>
            <a:r>
              <a:rPr lang="en-US" sz="3600" dirty="0">
                <a:hlinkClick r:id="rId8"/>
              </a:rPr>
              <a:t>https://www.hand2mind.com/lessons</a:t>
            </a:r>
            <a:r>
              <a:rPr lang="en-US" sz="3600" dirty="0"/>
              <a:t> – K15 </a:t>
            </a:r>
            <a:r>
              <a:rPr lang="en-US" sz="3600" b="0" i="0" dirty="0">
                <a:solidFill>
                  <a:srgbClr val="1F1E1E"/>
                </a:solidFill>
                <a:effectLst/>
                <a:latin typeface="Open Sans" panose="020B0606030504020204" pitchFamily="34" charset="0"/>
              </a:rPr>
              <a:t>math/science/literacy</a:t>
            </a:r>
            <a:endParaRPr lang="en-US" sz="3600" dirty="0"/>
          </a:p>
          <a:p>
            <a:endParaRPr lang="en-US" sz="3200" dirty="0"/>
          </a:p>
          <a:p>
            <a:pPr marL="0" indent="0">
              <a:buNone/>
            </a:pPr>
            <a:r>
              <a:rPr lang="en-US" sz="3200" dirty="0"/>
              <a:t> </a:t>
            </a:r>
          </a:p>
          <a:p>
            <a:endParaRPr lang="en-US" dirty="0"/>
          </a:p>
          <a:p>
            <a:endParaRPr lang="en-US" dirty="0"/>
          </a:p>
        </p:txBody>
      </p:sp>
    </p:spTree>
    <p:extLst>
      <p:ext uri="{BB962C8B-B14F-4D97-AF65-F5344CB8AC3E}">
        <p14:creationId xmlns:p14="http://schemas.microsoft.com/office/powerpoint/2010/main" val="2102430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5AC30-0543-43BB-B3BF-CDA6AED28BB6}"/>
              </a:ext>
            </a:extLst>
          </p:cNvPr>
          <p:cNvSpPr>
            <a:spLocks noGrp="1"/>
          </p:cNvSpPr>
          <p:nvPr>
            <p:ph type="title"/>
          </p:nvPr>
        </p:nvSpPr>
        <p:spPr/>
        <p:txBody>
          <a:bodyPr/>
          <a:lstStyle/>
          <a:p>
            <a:r>
              <a:rPr lang="en-US" dirty="0"/>
              <a:t>        Developing  a Growth Mindset</a:t>
            </a:r>
          </a:p>
        </p:txBody>
      </p:sp>
      <p:sp>
        <p:nvSpPr>
          <p:cNvPr id="3" name="Content Placeholder 2">
            <a:extLst>
              <a:ext uri="{FF2B5EF4-FFF2-40B4-BE49-F238E27FC236}">
                <a16:creationId xmlns:a16="http://schemas.microsoft.com/office/drawing/2014/main" id="{B51913AD-73B7-410B-B741-948435A25724}"/>
              </a:ext>
            </a:extLst>
          </p:cNvPr>
          <p:cNvSpPr>
            <a:spLocks noGrp="1"/>
          </p:cNvSpPr>
          <p:nvPr>
            <p:ph idx="1"/>
          </p:nvPr>
        </p:nvSpPr>
        <p:spPr/>
        <p:txBody>
          <a:bodyPr/>
          <a:lstStyle/>
          <a:p>
            <a:r>
              <a:rPr lang="en-US" b="0" i="0" dirty="0">
                <a:effectLst/>
                <a:latin typeface="Calibri" panose="020F0502020204030204" pitchFamily="34" charset="0"/>
                <a:hlinkClick r:id="rId2"/>
              </a:rPr>
              <a:t>https://www.verywellfamily.com/tips-for-teaching-your-child-to-have-a-growth-mindset-4014842</a:t>
            </a:r>
            <a:endParaRPr lang="en-US" b="0" i="0" dirty="0">
              <a:effectLst/>
              <a:latin typeface="Calibri" panose="020F0502020204030204" pitchFamily="34" charset="0"/>
            </a:endParaRPr>
          </a:p>
          <a:p>
            <a:r>
              <a:rPr lang="en-US" dirty="0">
                <a:hlinkClick r:id="rId3"/>
              </a:rPr>
              <a:t>https://www.youtube.com/watch?v=rUJkbWNnNy4</a:t>
            </a:r>
            <a:endParaRPr lang="en-US" dirty="0"/>
          </a:p>
          <a:p>
            <a:endParaRPr lang="en-US" dirty="0"/>
          </a:p>
        </p:txBody>
      </p:sp>
    </p:spTree>
    <p:extLst>
      <p:ext uri="{BB962C8B-B14F-4D97-AF65-F5344CB8AC3E}">
        <p14:creationId xmlns:p14="http://schemas.microsoft.com/office/powerpoint/2010/main" val="2028323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C7396-2D55-43C5-88A2-1EE75061C4F7}"/>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430705CC-ACDD-41CA-B284-70015D044378}"/>
              </a:ext>
            </a:extLst>
          </p:cNvPr>
          <p:cNvSpPr>
            <a:spLocks noGrp="1"/>
          </p:cNvSpPr>
          <p:nvPr>
            <p:ph idx="1"/>
          </p:nvPr>
        </p:nvSpPr>
        <p:spPr/>
        <p:txBody>
          <a:bodyPr>
            <a:normAutofit/>
          </a:bodyPr>
          <a:lstStyle/>
          <a:p>
            <a:r>
              <a:rPr lang="en-US" sz="7200" dirty="0"/>
              <a:t>   Question Time</a:t>
            </a:r>
          </a:p>
          <a:p>
            <a:r>
              <a:rPr lang="en-US" sz="7200" dirty="0"/>
              <a:t>            ???</a:t>
            </a:r>
          </a:p>
        </p:txBody>
      </p:sp>
    </p:spTree>
    <p:extLst>
      <p:ext uri="{BB962C8B-B14F-4D97-AF65-F5344CB8AC3E}">
        <p14:creationId xmlns:p14="http://schemas.microsoft.com/office/powerpoint/2010/main" val="1257333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A87FE-2C10-468C-859B-FA7BAD33673C}"/>
              </a:ext>
            </a:extLst>
          </p:cNvPr>
          <p:cNvSpPr>
            <a:spLocks noGrp="1"/>
          </p:cNvSpPr>
          <p:nvPr>
            <p:ph type="ctrTitle"/>
          </p:nvPr>
        </p:nvSpPr>
        <p:spPr>
          <a:xfrm>
            <a:off x="1507067" y="1235242"/>
            <a:ext cx="7766936" cy="2815594"/>
          </a:xfrm>
        </p:spPr>
        <p:txBody>
          <a:bodyPr/>
          <a:lstStyle/>
          <a:p>
            <a:pPr marL="0" marR="0">
              <a:lnSpc>
                <a:spcPct val="107000"/>
              </a:lnSpc>
              <a:spcBef>
                <a:spcPts val="0"/>
              </a:spcBef>
              <a:spcAft>
                <a:spcPts val="800"/>
              </a:spcAft>
            </a:pPr>
            <a:r>
              <a:rPr lang="en-US" sz="5400" b="1" dirty="0">
                <a:effectLst/>
                <a:latin typeface="Calibri" panose="020F0502020204030204" pitchFamily="34" charset="0"/>
                <a:ea typeface="Calibri" panose="020F0502020204030204" pitchFamily="34" charset="0"/>
                <a:cs typeface="Times New Roman" panose="02020603050405020304" pitchFamily="18" charset="0"/>
              </a:rPr>
              <a:t>What is the Covid Slide?</a:t>
            </a:r>
            <a:br>
              <a:rPr lang="en-US" sz="5400" b="1" dirty="0">
                <a:effectLst/>
                <a:latin typeface="Calibri" panose="020F0502020204030204" pitchFamily="34" charset="0"/>
                <a:ea typeface="Calibri" panose="020F0502020204030204" pitchFamily="34" charset="0"/>
                <a:cs typeface="Times New Roman" panose="02020603050405020304" pitchFamily="18" charset="0"/>
              </a:rPr>
            </a:b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15681D4E-5560-4F06-98B6-BD203D663C93}"/>
              </a:ext>
            </a:extLst>
          </p:cNvPr>
          <p:cNvSpPr>
            <a:spLocks noGrp="1"/>
          </p:cNvSpPr>
          <p:nvPr>
            <p:ph type="subTitle" idx="1"/>
          </p:nvPr>
        </p:nvSpPr>
        <p:spPr>
          <a:xfrm>
            <a:off x="866274" y="2332139"/>
            <a:ext cx="9272337" cy="3074050"/>
          </a:xfrm>
        </p:spPr>
        <p:txBody>
          <a:bodyPr>
            <a:normAutofit fontScale="92500" lnSpcReduction="10000"/>
          </a:bodyPr>
          <a:lstStyle/>
          <a:p>
            <a:pPr algn="l"/>
            <a:r>
              <a:rPr lang="en-US" sz="3200" dirty="0">
                <a:solidFill>
                  <a:srgbClr val="333333"/>
                </a:solidFill>
                <a:effectLst/>
                <a:latin typeface="Open Sans" panose="020B0606030504020204" pitchFamily="34" charset="0"/>
                <a:ea typeface="Calibri" panose="020F0502020204030204" pitchFamily="34" charset="0"/>
                <a:cs typeface="Times New Roman" panose="02020603050405020304" pitchFamily="18" charset="0"/>
              </a:rPr>
              <a:t>Since its outbreak two years ago, the COVID-19 pandemic has disrupted education systems globally, affecting the most vulnerable learners the hardest. Thus, the achievement gap has increased. </a:t>
            </a:r>
            <a:r>
              <a:rPr lang="en-US" sz="3200" dirty="0">
                <a:solidFill>
                  <a:srgbClr val="333333"/>
                </a:solidFill>
                <a:latin typeface="Open Sans" panose="020B0606030504020204" pitchFamily="34" charset="0"/>
                <a:ea typeface="Calibri" panose="020F0502020204030204" pitchFamily="34" charset="0"/>
                <a:cs typeface="Times New Roman" panose="02020603050405020304" pitchFamily="18" charset="0"/>
              </a:rPr>
              <a:t>Schools were closed in March 2019 and reopened in late September 2019, which meant no school for sixth months.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dirty="0"/>
          </a:p>
        </p:txBody>
      </p:sp>
    </p:spTree>
    <p:extLst>
      <p:ext uri="{BB962C8B-B14F-4D97-AF65-F5344CB8AC3E}">
        <p14:creationId xmlns:p14="http://schemas.microsoft.com/office/powerpoint/2010/main" val="253816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F6643B-1104-43C5-B45A-7E544E07A632}"/>
              </a:ext>
            </a:extLst>
          </p:cNvPr>
          <p:cNvSpPr>
            <a:spLocks noGrp="1"/>
          </p:cNvSpPr>
          <p:nvPr>
            <p:ph type="title"/>
          </p:nvPr>
        </p:nvSpPr>
        <p:spPr>
          <a:xfrm>
            <a:off x="1333502" y="609600"/>
            <a:ext cx="8596668" cy="962526"/>
          </a:xfrm>
        </p:spPr>
        <p:txBody>
          <a:bodyPr vert="horz" lIns="91440" tIns="45720" rIns="91440" bIns="45720" rtlCol="0" anchor="t">
            <a:normAutofit/>
          </a:bodyPr>
          <a:lstStyle/>
          <a:p>
            <a:r>
              <a:rPr lang="en-US" sz="2800" b="0" i="0" dirty="0">
                <a:effectLst/>
                <a:latin typeface="Inter - Self Hosted"/>
              </a:rPr>
              <a:t>The Northwest Evaluation Association (NWEA) MAPS</a:t>
            </a:r>
            <a:endParaRPr lang="en-US" sz="3600" dirty="0"/>
          </a:p>
        </p:txBody>
      </p:sp>
      <p:sp>
        <p:nvSpPr>
          <p:cNvPr id="23" name="Isosceles Triangle 22">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ext Placeholder 3">
            <a:extLst>
              <a:ext uri="{FF2B5EF4-FFF2-40B4-BE49-F238E27FC236}">
                <a16:creationId xmlns:a16="http://schemas.microsoft.com/office/drawing/2014/main" id="{06C42F16-AC78-425B-9A93-FF3335D760B7}"/>
              </a:ext>
            </a:extLst>
          </p:cNvPr>
          <p:cNvSpPr>
            <a:spLocks noGrp="1"/>
          </p:cNvSpPr>
          <p:nvPr>
            <p:ph type="body" sz="half" idx="2"/>
          </p:nvPr>
        </p:nvSpPr>
        <p:spPr>
          <a:xfrm>
            <a:off x="1333502" y="1317357"/>
            <a:ext cx="8596668" cy="4724006"/>
          </a:xfrm>
        </p:spPr>
        <p:txBody>
          <a:bodyPr vert="horz" lIns="91440" tIns="45720" rIns="91440" bIns="45720" rtlCol="0">
            <a:normAutofit fontScale="92500"/>
          </a:bodyPr>
          <a:lstStyle/>
          <a:p>
            <a:pPr>
              <a:buFont typeface="Wingdings 3" charset="2"/>
              <a:buChar char=""/>
            </a:pPr>
            <a:r>
              <a:rPr lang="en-US" sz="2800" dirty="0"/>
              <a:t>Summer Slide – students lose</a:t>
            </a:r>
          </a:p>
          <a:p>
            <a:pPr lvl="2">
              <a:buFont typeface="Wingdings 3" charset="2"/>
              <a:buChar char=""/>
            </a:pPr>
            <a:r>
              <a:rPr lang="en-US" sz="2600" dirty="0"/>
              <a:t>15-30 percent of gains in math</a:t>
            </a:r>
          </a:p>
          <a:p>
            <a:pPr lvl="2">
              <a:buFont typeface="Wingdings 3" charset="2"/>
              <a:buChar char=""/>
            </a:pPr>
            <a:r>
              <a:rPr lang="en-US" sz="2600" dirty="0"/>
              <a:t>5-15 percent of gains in reading</a:t>
            </a:r>
          </a:p>
          <a:p>
            <a:pPr>
              <a:buFont typeface="Wingdings 3" charset="2"/>
              <a:buChar char=""/>
            </a:pPr>
            <a:r>
              <a:rPr lang="en-US" sz="2800" dirty="0"/>
              <a:t>Covid Slide – students lost</a:t>
            </a:r>
          </a:p>
          <a:p>
            <a:pPr lvl="2">
              <a:buFont typeface="Wingdings 3" charset="2"/>
              <a:buChar char=""/>
            </a:pPr>
            <a:r>
              <a:rPr lang="en-US" sz="2600" dirty="0"/>
              <a:t>More than 50% in math</a:t>
            </a:r>
          </a:p>
          <a:p>
            <a:pPr lvl="2">
              <a:buFont typeface="Wingdings 3" charset="2"/>
              <a:buChar char=""/>
            </a:pPr>
            <a:r>
              <a:rPr lang="en-US" sz="2600" dirty="0"/>
              <a:t>More than 30% in reading </a:t>
            </a:r>
          </a:p>
          <a:p>
            <a:pPr lvl="2"/>
            <a:endParaRPr lang="en-US" sz="3000" dirty="0">
              <a:hlinkClick r:id="rId2"/>
            </a:endParaRPr>
          </a:p>
          <a:p>
            <a:pPr lvl="2"/>
            <a:r>
              <a:rPr lang="en-US" sz="3000" dirty="0">
                <a:hlinkClick r:id="rId2"/>
              </a:rPr>
              <a:t>Collaborative-Brief_Covid19-Slide-APR20.pdf</a:t>
            </a:r>
            <a:endParaRPr lang="en-US" sz="3000" dirty="0"/>
          </a:p>
          <a:p>
            <a:r>
              <a:rPr lang="en-US" sz="3200" b="1" dirty="0"/>
              <a:t>Parents and teachers must work together!</a:t>
            </a:r>
          </a:p>
          <a:p>
            <a:pPr>
              <a:buFont typeface="Wingdings 3" charset="2"/>
              <a:buChar char=""/>
            </a:pPr>
            <a:endParaRPr lang="en-US" sz="2800" dirty="0"/>
          </a:p>
        </p:txBody>
      </p:sp>
      <p:sp>
        <p:nvSpPr>
          <p:cNvPr id="25" name="Isosceles Triangle 24">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97570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9E850-0597-4F01-A68E-88507024042E}"/>
              </a:ext>
            </a:extLst>
          </p:cNvPr>
          <p:cNvSpPr>
            <a:spLocks noGrp="1"/>
          </p:cNvSpPr>
          <p:nvPr>
            <p:ph type="title"/>
          </p:nvPr>
        </p:nvSpPr>
        <p:spPr/>
        <p:txBody>
          <a:bodyPr/>
          <a:lstStyle/>
          <a:p>
            <a:r>
              <a:rPr lang="en-US" dirty="0"/>
              <a:t>             Teachers need Parents</a:t>
            </a:r>
          </a:p>
        </p:txBody>
      </p:sp>
      <p:sp>
        <p:nvSpPr>
          <p:cNvPr id="3" name="Content Placeholder 2">
            <a:extLst>
              <a:ext uri="{FF2B5EF4-FFF2-40B4-BE49-F238E27FC236}">
                <a16:creationId xmlns:a16="http://schemas.microsoft.com/office/drawing/2014/main" id="{E9087C5C-3336-465F-86F6-2837F5C72C45}"/>
              </a:ext>
            </a:extLst>
          </p:cNvPr>
          <p:cNvSpPr>
            <a:spLocks noGrp="1"/>
          </p:cNvSpPr>
          <p:nvPr>
            <p:ph idx="1"/>
          </p:nvPr>
        </p:nvSpPr>
        <p:spPr>
          <a:xfrm>
            <a:off x="677334" y="1627323"/>
            <a:ext cx="9195086" cy="4804474"/>
          </a:xfrm>
        </p:spPr>
        <p:txBody>
          <a:bodyPr>
            <a:normAutofit lnSpcReduction="10000"/>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400" b="1" dirty="0">
                <a:solidFill>
                  <a:srgbClr val="555555"/>
                </a:solidFill>
                <a:effectLst/>
                <a:latin typeface="avant-garde-medium"/>
                <a:ea typeface="Times New Roman" panose="02020603050405020304" pitchFamily="18" charset="0"/>
                <a:cs typeface="Times New Roman" panose="02020603050405020304" pitchFamily="18" charset="0"/>
              </a:rPr>
              <a:t>Establish consistent routines at home to improve their time management skills</a:t>
            </a:r>
            <a:r>
              <a:rPr lang="en-US" sz="2400" dirty="0">
                <a:solidFill>
                  <a:srgbClr val="555555"/>
                </a:solidFill>
                <a:effectLst/>
                <a:latin typeface="avant-garde-medium"/>
                <a:ea typeface="Times New Roman" panose="02020603050405020304" pitchFamily="18" charset="0"/>
                <a:cs typeface="Times New Roman" panose="02020603050405020304" pitchFamily="18" charset="0"/>
              </a:rPr>
              <a:t>. Have a set time to do homework, chores, and etc.</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400" dirty="0">
                <a:solidFill>
                  <a:srgbClr val="555555"/>
                </a:solidFill>
                <a:effectLst/>
                <a:latin typeface="avant-garde-medium"/>
                <a:ea typeface="Times New Roman" panose="02020603050405020304" pitchFamily="18" charset="0"/>
                <a:cs typeface="Times New Roman" panose="02020603050405020304" pitchFamily="18" charset="0"/>
              </a:rPr>
              <a:t> </a:t>
            </a:r>
            <a:r>
              <a:rPr lang="en-US" sz="2400" b="1" dirty="0">
                <a:solidFill>
                  <a:srgbClr val="555555"/>
                </a:solidFill>
                <a:effectLst/>
                <a:latin typeface="avant-garde-medium"/>
                <a:ea typeface="Times New Roman" panose="02020603050405020304" pitchFamily="18" charset="0"/>
                <a:cs typeface="Times New Roman" panose="02020603050405020304" pitchFamily="18" charset="0"/>
              </a:rPr>
              <a:t>Teach your child the importance of having a growth mindset. </a:t>
            </a:r>
            <a:r>
              <a:rPr lang="en-US" sz="2400" dirty="0">
                <a:solidFill>
                  <a:srgbClr val="555555"/>
                </a:solidFill>
                <a:effectLst/>
                <a:latin typeface="avant-garde-medium"/>
                <a:ea typeface="Times New Roman" panose="02020603050405020304" pitchFamily="18" charset="0"/>
                <a:cs typeface="Times New Roman" panose="02020603050405020304" pitchFamily="18" charset="0"/>
              </a:rPr>
              <a:t>Model this by demonstrating persistence when faced with a challenge. </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400" b="1" dirty="0">
                <a:solidFill>
                  <a:srgbClr val="555555"/>
                </a:solidFill>
                <a:effectLst/>
                <a:latin typeface="Calibri" panose="020F0502020204030204" pitchFamily="34" charset="0"/>
                <a:ea typeface="Calibri" panose="020F0502020204030204" pitchFamily="34" charset="0"/>
                <a:cs typeface="Times New Roman" panose="02020603050405020304" pitchFamily="18" charset="0"/>
              </a:rPr>
              <a:t>Attendance is important.</a:t>
            </a:r>
            <a:r>
              <a:rPr lang="en-US" sz="2400" dirty="0">
                <a:solidFill>
                  <a:srgbClr val="555555"/>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555555"/>
                </a:solidFill>
                <a:latin typeface="Calibri" panose="020F0502020204030204" pitchFamily="34" charset="0"/>
                <a:ea typeface="Calibri" panose="020F0502020204030204" pitchFamily="34" charset="0"/>
                <a:cs typeface="Times New Roman" panose="02020603050405020304" pitchFamily="18" charset="0"/>
              </a:rPr>
              <a:t>Avoid absences if children are not sick.</a:t>
            </a:r>
            <a:r>
              <a:rPr lang="en-US" sz="2400" b="1" dirty="0">
                <a:solidFill>
                  <a:srgbClr val="555555"/>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400" b="1" dirty="0">
                <a:solidFill>
                  <a:srgbClr val="555555"/>
                </a:solidFill>
                <a:effectLst/>
                <a:latin typeface="avant-garde-medium"/>
                <a:ea typeface="Times New Roman" panose="02020603050405020304" pitchFamily="18" charset="0"/>
                <a:cs typeface="Times New Roman" panose="02020603050405020304" pitchFamily="18" charset="0"/>
              </a:rPr>
              <a:t>Engage in conversations with your child often.</a:t>
            </a:r>
            <a:r>
              <a:rPr lang="en-US" sz="2400" dirty="0">
                <a:solidFill>
                  <a:srgbClr val="555555"/>
                </a:solidFill>
                <a:effectLst/>
                <a:latin typeface="avant-garde-medium"/>
                <a:ea typeface="Times New Roman" panose="02020603050405020304" pitchFamily="18" charset="0"/>
                <a:cs typeface="Times New Roman" panose="02020603050405020304" pitchFamily="18" charset="0"/>
              </a:rPr>
              <a:t> Simply conversing with your child can teach them about good communication skills.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400" dirty="0">
                <a:solidFill>
                  <a:srgbClr val="555555"/>
                </a:solidFill>
                <a:effectLst/>
                <a:latin typeface="avant-garde-medium"/>
                <a:ea typeface="Times New Roman" panose="02020603050405020304" pitchFamily="18" charset="0"/>
                <a:cs typeface="Times New Roman" panose="02020603050405020304" pitchFamily="18" charset="0"/>
              </a:rPr>
              <a:t> </a:t>
            </a:r>
            <a:r>
              <a:rPr lang="en-US" sz="2400" b="1" dirty="0">
                <a:solidFill>
                  <a:srgbClr val="555555"/>
                </a:solidFill>
                <a:effectLst/>
                <a:latin typeface="avant-garde-medium"/>
                <a:ea typeface="Times New Roman" panose="02020603050405020304" pitchFamily="18" charset="0"/>
                <a:cs typeface="Times New Roman" panose="02020603050405020304" pitchFamily="18" charset="0"/>
              </a:rPr>
              <a:t>Show your child that education is important! </a:t>
            </a:r>
            <a:r>
              <a:rPr lang="en-US" sz="2400" dirty="0">
                <a:solidFill>
                  <a:srgbClr val="555555"/>
                </a:solidFill>
                <a:effectLst/>
                <a:latin typeface="avant-garde-medium"/>
                <a:ea typeface="Times New Roman" panose="02020603050405020304" pitchFamily="18" charset="0"/>
                <a:cs typeface="Times New Roman" panose="02020603050405020304" pitchFamily="18" charset="0"/>
              </a:rPr>
              <a:t>Be aware of grades, consistently </a:t>
            </a:r>
            <a:r>
              <a:rPr lang="en-US" sz="2400" dirty="0">
                <a:solidFill>
                  <a:srgbClr val="555555"/>
                </a:solidFill>
                <a:latin typeface="avant-garde-medium"/>
                <a:ea typeface="Times New Roman" panose="02020603050405020304" pitchFamily="18" charset="0"/>
                <a:cs typeface="Times New Roman" panose="02020603050405020304" pitchFamily="18" charset="0"/>
              </a:rPr>
              <a:t>discuss progress, always s</a:t>
            </a:r>
            <a:r>
              <a:rPr lang="en-US" sz="2400" dirty="0">
                <a:solidFill>
                  <a:srgbClr val="555555"/>
                </a:solidFill>
                <a:effectLst/>
                <a:latin typeface="avant-garde-medium"/>
                <a:ea typeface="Times New Roman" panose="02020603050405020304" pitchFamily="18" charset="0"/>
                <a:cs typeface="Times New Roman" panose="02020603050405020304" pitchFamily="18" charset="0"/>
              </a:rPr>
              <a:t>tudy with them, and review tests results! </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400" b="1" dirty="0">
                <a:solidFill>
                  <a:srgbClr val="555555"/>
                </a:solidFill>
                <a:effectLst/>
                <a:latin typeface="avant-garde-medium"/>
                <a:ea typeface="Times New Roman" panose="02020603050405020304" pitchFamily="18" charset="0"/>
                <a:cs typeface="Times New Roman" panose="02020603050405020304" pitchFamily="18" charset="0"/>
              </a:rPr>
              <a:t>Promote Reading by reading with your child on a regular basis.</a:t>
            </a:r>
            <a:endParaRPr lang="en-US" sz="2400" b="1" dirty="0">
              <a:solidFill>
                <a:srgbClr val="555555"/>
              </a:solidFill>
              <a:latin typeface="avant-garde-medium"/>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2400" dirty="0">
              <a:solidFill>
                <a:srgbClr val="555555"/>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06105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78939-B62D-4602-B80C-47D528FC8432}"/>
              </a:ext>
            </a:extLst>
          </p:cNvPr>
          <p:cNvSpPr>
            <a:spLocks noGrp="1"/>
          </p:cNvSpPr>
          <p:nvPr>
            <p:ph type="title"/>
          </p:nvPr>
        </p:nvSpPr>
        <p:spPr/>
        <p:txBody>
          <a:bodyPr/>
          <a:lstStyle/>
          <a:p>
            <a:r>
              <a:rPr lang="en-US" dirty="0"/>
              <a:t> Accessing Canvas</a:t>
            </a:r>
            <a:br>
              <a:rPr lang="en-US" dirty="0"/>
            </a:br>
            <a:r>
              <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https://rockhill.instructure.com/login/canvas</a:t>
            </a:r>
            <a:endParaRPr lang="en-US" dirty="0"/>
          </a:p>
        </p:txBody>
      </p:sp>
      <p:pic>
        <p:nvPicPr>
          <p:cNvPr id="4" name="Content Placeholder 3" descr="register">
            <a:extLst>
              <a:ext uri="{FF2B5EF4-FFF2-40B4-BE49-F238E27FC236}">
                <a16:creationId xmlns:a16="http://schemas.microsoft.com/office/drawing/2014/main" id="{2A21A777-9BC9-426C-AEB8-92FEDF0E6D50}"/>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75769" y="2534444"/>
            <a:ext cx="4000500" cy="3133725"/>
          </a:xfrm>
          <a:prstGeom prst="rect">
            <a:avLst/>
          </a:prstGeom>
          <a:noFill/>
          <a:ln>
            <a:noFill/>
          </a:ln>
        </p:spPr>
      </p:pic>
    </p:spTree>
    <p:extLst>
      <p:ext uri="{BB962C8B-B14F-4D97-AF65-F5344CB8AC3E}">
        <p14:creationId xmlns:p14="http://schemas.microsoft.com/office/powerpoint/2010/main" val="3800108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62A21-FDF8-495C-A890-7ACAA054C365}"/>
              </a:ext>
            </a:extLst>
          </p:cNvPr>
          <p:cNvSpPr>
            <a:spLocks noGrp="1"/>
          </p:cNvSpPr>
          <p:nvPr>
            <p:ph type="title"/>
          </p:nvPr>
        </p:nvSpPr>
        <p:spPr>
          <a:xfrm>
            <a:off x="677334" y="439119"/>
            <a:ext cx="8596668" cy="1320800"/>
          </a:xfrm>
        </p:spPr>
        <p:txBody>
          <a:bodyPr>
            <a:normAutofit fontScale="90000"/>
          </a:bodyPr>
          <a:lstStyle/>
          <a:p>
            <a:r>
              <a:rPr lang="en-US" dirty="0"/>
              <a:t>                Accessing Canvas</a:t>
            </a:r>
            <a:br>
              <a:rPr lang="en-US" dirty="0"/>
            </a:br>
            <a:r>
              <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https://rockhill.instructure.com/login/canvas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FB37490-10F9-40DD-9CD5-3599A1363F63}"/>
              </a:ext>
            </a:extLst>
          </p:cNvPr>
          <p:cNvSpPr>
            <a:spLocks noGrp="1"/>
          </p:cNvSpPr>
          <p:nvPr>
            <p:ph idx="1"/>
          </p:nvPr>
        </p:nvSpPr>
        <p:spPr>
          <a:xfrm>
            <a:off x="677334" y="1930400"/>
            <a:ext cx="9257080" cy="4609885"/>
          </a:xfrm>
        </p:spPr>
        <p:txBody>
          <a:bodyPr>
            <a:normAutofit fontScale="92500"/>
          </a:bodyPr>
          <a:lstStyle/>
          <a:p>
            <a:pPr marL="0" marR="0" lvl="0" indent="0">
              <a:lnSpc>
                <a:spcPct val="107000"/>
              </a:lnSpc>
              <a:spcBef>
                <a:spcPts val="0"/>
              </a:spcBef>
              <a:spcAft>
                <a:spcPts val="800"/>
              </a:spcAft>
              <a:buNone/>
              <a:tabLst>
                <a:tab pos="457200" algn="l"/>
              </a:tabLst>
            </a:pPr>
            <a:endParaRPr lang="en-US" sz="2000"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tabLst>
                <a:tab pos="457200" algn="l"/>
              </a:tabLst>
            </a:pPr>
            <a:r>
              <a:rPr lang="en-US" sz="2000"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Enter your name in the name field (1).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tabLst>
                <a:tab pos="457200" algn="l"/>
              </a:tabLst>
            </a:pPr>
            <a:r>
              <a:rPr lang="en-US" sz="2000"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Enter your email in the email field (2).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tabLst>
                <a:tab pos="457200" algn="l"/>
              </a:tabLst>
            </a:pPr>
            <a:r>
              <a:rPr lang="en-US" sz="2000"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Enter your child's username in the child's username field (3) (for third to seventh grades, this is First Initial, Last Initial, then last five digits of the lunch code for example CM12345; for eighth through twelfth grades, use the entire PowerSchool number). </a:t>
            </a:r>
            <a:r>
              <a:rPr lang="en-US" sz="2000" b="1" i="1" dirty="0">
                <a:solidFill>
                  <a:srgbClr val="191970"/>
                </a:solidFill>
                <a:effectLst/>
                <a:latin typeface="Helvetica" panose="020B0604020202020204" pitchFamily="34" charset="0"/>
                <a:ea typeface="Times New Roman" panose="02020603050405020304" pitchFamily="18" charset="0"/>
                <a:cs typeface="Times New Roman" panose="02020603050405020304" pitchFamily="18" charset="0"/>
              </a:rPr>
              <a:t>You can call your child's teacher for assistance with this.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tabLst>
                <a:tab pos="457200" algn="l"/>
              </a:tabLst>
            </a:pPr>
            <a:r>
              <a:rPr lang="en-US" sz="2000"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Enter your child's password in the child's password field (4).  For all students this is the eight digits of their birthdate MMDDYYYY.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tabLst>
                <a:tab pos="457200" algn="l"/>
              </a:tabLst>
            </a:pPr>
            <a:r>
              <a:rPr lang="en-US" sz="2000"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Agree to the terms of use by clicking the </a:t>
            </a:r>
            <a:r>
              <a:rPr lang="en-US" sz="2000" b="1"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You agree to the terms of use</a:t>
            </a:r>
            <a:r>
              <a:rPr lang="en-US" sz="2000"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 check box (5).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tabLst>
                <a:tab pos="457200" algn="l"/>
              </a:tabLst>
            </a:pPr>
            <a:r>
              <a:rPr lang="en-US" sz="2000"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Click the </a:t>
            </a:r>
            <a:r>
              <a:rPr lang="en-US" sz="2000" b="1"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Start Participating</a:t>
            </a:r>
            <a:r>
              <a:rPr lang="en-US" sz="2000" dirty="0">
                <a:solidFill>
                  <a:srgbClr val="2D3B45"/>
                </a:solidFill>
                <a:effectLst/>
                <a:latin typeface="Helvetica" panose="020B0604020202020204" pitchFamily="34" charset="0"/>
                <a:ea typeface="Times New Roman" panose="02020603050405020304" pitchFamily="18" charset="0"/>
                <a:cs typeface="Times New Roman" panose="02020603050405020304" pitchFamily="18" charset="0"/>
              </a:rPr>
              <a:t> button (6).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57606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11AF7-7A31-4610-A90E-431071592EBF}"/>
              </a:ext>
            </a:extLst>
          </p:cNvPr>
          <p:cNvSpPr>
            <a:spLocks noGrp="1"/>
          </p:cNvSpPr>
          <p:nvPr>
            <p:ph type="title"/>
          </p:nvPr>
        </p:nvSpPr>
        <p:spPr/>
        <p:txBody>
          <a:bodyPr/>
          <a:lstStyle/>
          <a:p>
            <a:r>
              <a:rPr lang="en-US" dirty="0"/>
              <a:t>      Questions that Parents Should Ask</a:t>
            </a:r>
          </a:p>
        </p:txBody>
      </p:sp>
      <p:sp>
        <p:nvSpPr>
          <p:cNvPr id="3" name="Content Placeholder 2">
            <a:extLst>
              <a:ext uri="{FF2B5EF4-FFF2-40B4-BE49-F238E27FC236}">
                <a16:creationId xmlns:a16="http://schemas.microsoft.com/office/drawing/2014/main" id="{27618217-E154-4C8A-832F-189181692CDB}"/>
              </a:ext>
            </a:extLst>
          </p:cNvPr>
          <p:cNvSpPr>
            <a:spLocks noGrp="1"/>
          </p:cNvSpPr>
          <p:nvPr>
            <p:ph idx="1"/>
          </p:nvPr>
        </p:nvSpPr>
        <p:spPr>
          <a:xfrm>
            <a:off x="522350" y="2207084"/>
            <a:ext cx="8596668" cy="3880773"/>
          </a:xfrm>
        </p:spPr>
        <p:txBody>
          <a:bodyPr>
            <a:normAutofit lnSpcReduction="10000"/>
          </a:bodyPr>
          <a:lstStyle/>
          <a:p>
            <a:r>
              <a:rPr lang="en-US" sz="28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1. May I tell you about my child?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2. May I tell you about what’s going on at home?</a:t>
            </a:r>
          </a:p>
          <a:p>
            <a:r>
              <a:rPr lang="en-US" sz="2800" b="1" dirty="0">
                <a:solidFill>
                  <a:srgbClr val="172C42"/>
                </a:solidFill>
                <a:effectLst/>
                <a:latin typeface="Arial" panose="020B0604020202020204" pitchFamily="34" charset="0"/>
                <a:ea typeface="Times New Roman" panose="02020603050405020304" pitchFamily="18" charset="0"/>
              </a:rPr>
              <a:t>3. </a:t>
            </a:r>
            <a:r>
              <a:rPr lang="en-US" sz="28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How is my child doing emotionally?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b="1" dirty="0">
                <a:solidFill>
                  <a:srgbClr val="172C42"/>
                </a:solidFill>
                <a:effectLst/>
                <a:latin typeface="Arial" panose="020B0604020202020204" pitchFamily="34" charset="0"/>
                <a:ea typeface="Times New Roman" panose="02020603050405020304" pitchFamily="18" charset="0"/>
              </a:rPr>
              <a:t>4. How is my child doing socially?</a:t>
            </a:r>
          </a:p>
          <a:p>
            <a:r>
              <a:rPr lang="en-US" sz="28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5. What are my child’s academic strengths and weaknesses?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6. Is my child performing on grade level?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1629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8F83A-0860-4673-BF9F-F3BB4E3AFD9E}"/>
              </a:ext>
            </a:extLst>
          </p:cNvPr>
          <p:cNvSpPr>
            <a:spLocks noGrp="1"/>
          </p:cNvSpPr>
          <p:nvPr>
            <p:ph type="title"/>
          </p:nvPr>
        </p:nvSpPr>
        <p:spPr/>
        <p:txBody>
          <a:bodyPr/>
          <a:lstStyle/>
          <a:p>
            <a:r>
              <a:rPr lang="en-US" dirty="0"/>
              <a:t>            Questions Continued</a:t>
            </a:r>
          </a:p>
        </p:txBody>
      </p:sp>
      <p:sp>
        <p:nvSpPr>
          <p:cNvPr id="3" name="Content Placeholder 2">
            <a:extLst>
              <a:ext uri="{FF2B5EF4-FFF2-40B4-BE49-F238E27FC236}">
                <a16:creationId xmlns:a16="http://schemas.microsoft.com/office/drawing/2014/main" id="{782DDCB6-FAC0-4533-AF2E-2C85742B3E24}"/>
              </a:ext>
            </a:extLst>
          </p:cNvPr>
          <p:cNvSpPr>
            <a:spLocks noGrp="1"/>
          </p:cNvSpPr>
          <p:nvPr>
            <p:ph idx="1"/>
          </p:nvPr>
        </p:nvSpPr>
        <p:spPr>
          <a:xfrm>
            <a:off x="677333" y="1649145"/>
            <a:ext cx="8947113" cy="4767153"/>
          </a:xfrm>
        </p:spPr>
        <p:txBody>
          <a:bodyPr>
            <a:normAutofit/>
          </a:bodyPr>
          <a:lstStyle/>
          <a:p>
            <a:r>
              <a:rPr lang="en-US" sz="24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7. What do academic performance assessments mean?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8. Does my child need extra help in any areas?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9. May I share a concern?</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r>
              <a:rPr lang="en-US" sz="24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10. Can you fill me in on a particular situation?</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r>
              <a:rPr lang="en-US" sz="24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11. How can I help at home to support what you’re doing in the classroom?</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a:solidFill>
                  <a:srgbClr val="172C42"/>
                </a:solidFill>
                <a:effectLst/>
                <a:latin typeface="Arial" panose="020B0604020202020204" pitchFamily="34" charset="0"/>
                <a:ea typeface="Times New Roman" panose="02020603050405020304" pitchFamily="18" charset="0"/>
                <a:cs typeface="Times New Roman" panose="02020603050405020304" pitchFamily="18" charset="0"/>
              </a:rPr>
              <a:t>12. What’s the best way to communicate with you?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600" dirty="0"/>
              <a:t>We can reduce the slide, but we must work together to do it! </a:t>
            </a:r>
          </a:p>
        </p:txBody>
      </p:sp>
    </p:spTree>
    <p:extLst>
      <p:ext uri="{BB962C8B-B14F-4D97-AF65-F5344CB8AC3E}">
        <p14:creationId xmlns:p14="http://schemas.microsoft.com/office/powerpoint/2010/main" val="404578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403414-EA0E-488D-9E80-F66B457E8C53}"/>
              </a:ext>
            </a:extLst>
          </p:cNvPr>
          <p:cNvSpPr>
            <a:spLocks noGrp="1"/>
          </p:cNvSpPr>
          <p:nvPr>
            <p:ph type="title"/>
          </p:nvPr>
        </p:nvSpPr>
        <p:spPr>
          <a:xfrm>
            <a:off x="1333502" y="609600"/>
            <a:ext cx="8596668" cy="1320800"/>
          </a:xfrm>
        </p:spPr>
        <p:txBody>
          <a:bodyPr vert="horz" lIns="91440" tIns="45720" rIns="91440" bIns="45720" rtlCol="0" anchor="t">
            <a:normAutofit/>
          </a:bodyPr>
          <a:lstStyle/>
          <a:p>
            <a:r>
              <a:rPr lang="en-US" sz="3600" dirty="0"/>
              <a:t>                    MAPS Reports</a:t>
            </a:r>
          </a:p>
        </p:txBody>
      </p:sp>
      <p:sp>
        <p:nvSpPr>
          <p:cNvPr id="23" name="Isosceles Triangle 22">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ext Placeholder 3">
            <a:extLst>
              <a:ext uri="{FF2B5EF4-FFF2-40B4-BE49-F238E27FC236}">
                <a16:creationId xmlns:a16="http://schemas.microsoft.com/office/drawing/2014/main" id="{91CBFA78-F403-41BC-B579-18C7C61F2A27}"/>
              </a:ext>
            </a:extLst>
          </p:cNvPr>
          <p:cNvSpPr>
            <a:spLocks noGrp="1"/>
          </p:cNvSpPr>
          <p:nvPr>
            <p:ph type="body" sz="half" idx="2"/>
          </p:nvPr>
        </p:nvSpPr>
        <p:spPr>
          <a:xfrm>
            <a:off x="1333502" y="2160589"/>
            <a:ext cx="8596668" cy="3880773"/>
          </a:xfrm>
        </p:spPr>
        <p:txBody>
          <a:bodyPr vert="horz" lIns="91440" tIns="45720" rIns="91440" bIns="45720" rtlCol="0">
            <a:normAutofit/>
          </a:bodyPr>
          <a:lstStyle/>
          <a:p>
            <a:pPr>
              <a:buFont typeface="Wingdings 3" charset="2"/>
              <a:buChar char=""/>
            </a:pPr>
            <a:r>
              <a:rPr lang="en-US" dirty="0">
                <a:hlinkClick r:id="rId2" action="ppaction://hlinkfile"/>
              </a:rPr>
              <a:t>file:///C:/Users/SGayton/Downloads/Language%20Arts%20Reading.pdf</a:t>
            </a:r>
            <a:endParaRPr lang="en-US" dirty="0"/>
          </a:p>
          <a:p>
            <a:pPr>
              <a:buFont typeface="Wingdings 3" charset="2"/>
              <a:buChar char=""/>
            </a:pPr>
            <a:endParaRPr lang="en-US" dirty="0"/>
          </a:p>
        </p:txBody>
      </p:sp>
      <p:sp>
        <p:nvSpPr>
          <p:cNvPr id="25" name="Isosceles Triangle 24">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785792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279</TotalTime>
  <Words>800</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avant-garde-medium</vt:lpstr>
      <vt:lpstr>Calibri</vt:lpstr>
      <vt:lpstr>Helvetica</vt:lpstr>
      <vt:lpstr>Inter - Self Hosted</vt:lpstr>
      <vt:lpstr>Open Sans</vt:lpstr>
      <vt:lpstr>Symbol</vt:lpstr>
      <vt:lpstr>Trebuchet MS</vt:lpstr>
      <vt:lpstr>Wingdings 3</vt:lpstr>
      <vt:lpstr>Facet</vt:lpstr>
      <vt:lpstr>Reducing the Covid Slide</vt:lpstr>
      <vt:lpstr>What is the Covid Slide?  </vt:lpstr>
      <vt:lpstr>The Northwest Evaluation Association (NWEA) MAPS</vt:lpstr>
      <vt:lpstr>             Teachers need Parents</vt:lpstr>
      <vt:lpstr> Accessing Canvas https://rockhill.instructure.com/login/canvas</vt:lpstr>
      <vt:lpstr>                Accessing Canvas https://rockhill.instructure.com/login/canvas </vt:lpstr>
      <vt:lpstr>      Questions that Parents Should Ask</vt:lpstr>
      <vt:lpstr>            Questions Continued</vt:lpstr>
      <vt:lpstr>                    MAPS Reports</vt:lpstr>
      <vt:lpstr>                   Resources https://www.fldoe.org/em-response/resources-families.stml </vt:lpstr>
      <vt:lpstr>        Developing  a Growth Mindset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the Covid Slide</dc:title>
  <dc:creator>Sharon Gayton</dc:creator>
  <cp:lastModifiedBy>Sharon Gayton</cp:lastModifiedBy>
  <cp:revision>1</cp:revision>
  <dcterms:created xsi:type="dcterms:W3CDTF">2022-02-14T18:43:33Z</dcterms:created>
  <dcterms:modified xsi:type="dcterms:W3CDTF">2022-02-15T21:33:01Z</dcterms:modified>
</cp:coreProperties>
</file>