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81" r:id="rId5"/>
    <p:sldId id="261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AEO2fkqJf8tmhqVD2iQ1+kMx8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C47B9-E5F2-4AFA-AC1F-97E3237759C3}">
  <a:tblStyle styleId="{BF2C47B9-E5F2-4AFA-AC1F-97E3237759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CHPnZfFmU&amp;vl=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Hoffman, Maranda / Welc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253" y="0"/>
            <a:ext cx="12288253" cy="709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1"/>
    </mc:Choice>
    <mc:Fallback xmlns="">
      <p:transition spd="slow" advTm="266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Self- Efficacy</a:t>
            </a:r>
            <a:endParaRPr/>
          </a:p>
        </p:txBody>
      </p:sp>
      <p:sp>
        <p:nvSpPr>
          <p:cNvPr id="164" name="Google Shape;164;p12"/>
          <p:cNvSpPr/>
          <p:nvPr/>
        </p:nvSpPr>
        <p:spPr>
          <a:xfrm>
            <a:off x="1885950" y="2076450"/>
            <a:ext cx="8858250" cy="2677656"/>
          </a:xfrm>
          <a:custGeom>
            <a:avLst/>
            <a:gdLst/>
            <a:ahLst/>
            <a:cxnLst/>
            <a:rect l="l" t="t" r="r" b="b"/>
            <a:pathLst>
              <a:path w="6267450" h="1352729" extrusionOk="0">
                <a:moveTo>
                  <a:pt x="0" y="0"/>
                </a:moveTo>
                <a:cubicBezTo>
                  <a:pt x="2165350" y="260350"/>
                  <a:pt x="4178300" y="101600"/>
                  <a:pt x="6267450" y="152400"/>
                </a:cubicBezTo>
                <a:lnTo>
                  <a:pt x="6267450" y="1352729"/>
                </a:lnTo>
                <a:lnTo>
                  <a:pt x="171450" y="13527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Psychologist Albert Bandura has </a:t>
            </a: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defined self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efficacy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one's belief in one's ability to succeed in specific situations or accomplish a task”. According to Bandura,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one's sense of </a:t>
            </a: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efficacy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play a major role in how one approaches goals, tasks, and challenges. specific situations or accomplish a task”.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Mindset and Effort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Fixed Mindset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View effort as useless, or as proof of one’s lack of innate ability. 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Believe that effort is for those who are not fortunate enough to be “smart” or naturally talented. 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Growth Mindset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See effort as a path to mastery.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Effort is viewed as something necessary to grow and master useful skills.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Something to Thing About</a:t>
            </a:r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“The most important reason for going from one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   place to another is to see what's in between.”  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 						                            Norton Juster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graphicFrame>
        <p:nvGraphicFramePr>
          <p:cNvPr id="191" name="Google Shape;191;p16"/>
          <p:cNvGraphicFramePr/>
          <p:nvPr/>
        </p:nvGraphicFramePr>
        <p:xfrm>
          <a:off x="98425" y="98425"/>
          <a:ext cx="5254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525463" imgH="490538" progId="Package">
                  <p:embed/>
                </p:oleObj>
              </mc:Choice>
              <mc:Fallback>
                <p:oleObj r:id="rId4" imgW="525463" imgH="490538" progId="Package">
                  <p:embed/>
                  <p:pic>
                    <p:nvPicPr>
                      <p:cNvPr id="191" name="Google Shape;191;p1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98425" y="98425"/>
                        <a:ext cx="5254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486" y="1690688"/>
            <a:ext cx="10566626" cy="489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Fixed vs. Growth Mindset</a:t>
            </a:r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Fixed Mindset</a:t>
            </a: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Students believe their basic abilities, their intelligence, and talents are fixed traits. </a:t>
            </a:r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Growth Mindset</a:t>
            </a:r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Students believe failure is an opportunity to grow, challenges help me to grow. The mindset of these students is I like to try new things.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 Fixed vs. Growth Mindset</a:t>
            </a:r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Fixed Mixed Mindset</a:t>
            </a:r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Primary desire is to appear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“smart: or able to do a task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Which leads to: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Avoidance of Challenges</a:t>
            </a: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Growth Mindset</a:t>
            </a:r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Primary desire is to improve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Which leads to: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Embracing Challenges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 Communicating with students using a Growth Mindset</a:t>
            </a: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1422626" cy="504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Set high expectations with the belief that the student with hard work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 will be able to achieve them.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Help the student understand that there are no shortcuts or magic.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Share the truth and provide the student with strategies to help them     continue to make progress.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 am going to help you learn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( Rather than I am assessing you based on your talent and abilities.)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089" y="78658"/>
            <a:ext cx="1396304" cy="102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Communication to Avoid</a:t>
            </a:r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“ You did that in such a short period of time.” “ you are really smart!”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“ You are a natural at ________________.”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“ You really are creative, athletic.”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Putting it all together!</a:t>
            </a:r>
            <a:endParaRPr/>
          </a:p>
        </p:txBody>
      </p:sp>
      <p:pic>
        <p:nvPicPr>
          <p:cNvPr id="242" name="Google Shape;242;p23" descr="Putting it all together: combining public and private sectors to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2490" y="1818968"/>
            <a:ext cx="9370142" cy="4886632"/>
          </a:xfrm>
          <a:prstGeom prst="rect">
            <a:avLst/>
          </a:prstGeom>
          <a:solidFill>
            <a:srgbClr val="8DA9DB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How to help students respond to setbacks</a:t>
            </a: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I noticed that you missed some words on your vocabulary quiz.  Do you have any ideas on how you might be able learn your assigned vocabulary words better next week?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When you completed your math homework assignment yesterday, I noticed that you were a little frustrated.   Let’s make a list of some things that will help you enjoy the time that you have to practice new concepts that you learn in math and other subjects.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  <a:t> Fostering A Growth Mindset </a:t>
            </a:r>
            <a:b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  <a:t>Dr. April McConneaughey, MTSS Academic Interventionist</a:t>
            </a:r>
            <a:b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  <a:t>Sunset Park Center for Accelerated Studies</a:t>
            </a:r>
            <a:b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br>
              <a:rPr lang="en-US" sz="27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7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1756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76718"/>
            <a:ext cx="10515600" cy="45502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70C0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Effective Communication using a </a:t>
            </a:r>
            <a:br>
              <a:rPr lang="en-US"/>
            </a:br>
            <a:r>
              <a:rPr lang="en-US"/>
              <a:t>Growth Mindset</a:t>
            </a:r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/>
              <a:t>Focus on the process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/>
              <a:t>Remember when you first started ___________ and you could only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  __________?  After you worked hard you learned how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  to ______________.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/>
              <a:t>  You worked really hard on the math project.  I think that you did 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    great job with the challenge and you will continue to learn even when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    things 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                           Exposure to Words</a:t>
            </a:r>
            <a:endParaRPr/>
          </a:p>
        </p:txBody>
      </p:sp>
      <p:graphicFrame>
        <p:nvGraphicFramePr>
          <p:cNvPr id="265" name="Google Shape;265;p27"/>
          <p:cNvGraphicFramePr/>
          <p:nvPr/>
        </p:nvGraphicFramePr>
        <p:xfrm>
          <a:off x="3441291" y="1445336"/>
          <a:ext cx="6076350" cy="4534750"/>
        </p:xfrm>
        <a:graphic>
          <a:graphicData uri="http://schemas.openxmlformats.org/drawingml/2006/table">
            <a:tbl>
              <a:tblPr firstRow="1" bandRow="1">
                <a:noFill/>
                <a:tableStyleId>{BF2C47B9-E5F2-4AFA-AC1F-97E3237759C3}</a:tableStyleId>
              </a:tblPr>
              <a:tblGrid>
                <a:gridCol w="20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Percentile Rank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Minutes Reading/Day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 Read/Year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4,358,000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21.1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1,823,000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14.2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1,146,000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282,000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21,000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Reflection</a:t>
            </a:r>
            <a:endParaRPr/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11941" y="2017059"/>
            <a:ext cx="9466730" cy="441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Areas for Future Study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impact that utilizing a Growth Mindset has on parent, student, and teacher relationships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correlation between school culture and student performance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interconnectedness relative to parental partnerships and continual student progress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838200" y="133351"/>
            <a:ext cx="105156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Chat Discussion</a:t>
            </a:r>
            <a:endParaRPr/>
          </a:p>
        </p:txBody>
      </p:sp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171" y="2481942"/>
            <a:ext cx="7968344" cy="405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One's journey never ends at a place, instead it is an ongoing process that involves a new way of seeing things.”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Author Unknown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106" y="1729480"/>
            <a:ext cx="6938681" cy="32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0" y="1467853"/>
            <a:ext cx="12192000" cy="53901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Antonoucci, M. (2001) Teacher Inquiries in Literacy Teaching-Learning: Learning to Collaborate in Elementary Classrooms.   Language Arts, (79.2) ,171.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Best Practices in K-12 Literacy Models, 2014, Hanover Research/District Administration Practice.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Dweck, C.S. (2000)  Essays in Social Psychology : Self Theories, New York, Psychology Press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Dweck, C.S (2006)  Mindset: The New Psychology of Success, New York: Random House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sz="7200" b="1" i="1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https://www.youtube.com/watch?v=M1CHPnZfFmU&amp;vl=en</a:t>
            </a:r>
            <a:endParaRPr sz="7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Schein,  E.  ( 2010)   Organizational Culture and Leadership, San Francisco,  Jossey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Senge, P.  (2006)  The Fifth Discipline,, New York, Doubleday/Currency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72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800"/>
              <a:t>One Team.  One Mission. One Rock Hill.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600"/>
          </a:p>
          <a:p>
            <a:pPr marL="228600" lvl="0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7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7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Contact Information</a:t>
            </a:r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AMcConneaughey@rhmail.org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980-553-1365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 descr="Introductions &amp; Welcome! - Pulmonary Fibrosis News Forum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 descr="Introductions &amp; Welcome! - Pulmonary Fibrosis News Forums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 descr="Introductions &amp; Welcome! - Pulmonary Fibrosis News Forums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 descr="Poway Unified - ESS Extended Student Services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 descr="Poway Unified - ESS Extended Student Services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 descr="Poway Unified - ESS Extended Student Services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 descr="PPT - Welcome &amp; Introductions PowerPoint Presentation,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37"/>
            <a:ext cx="12192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6" descr="http://middletonmethods.com/wp-materials/uploads/2017/09/fm-Fixed-Vs-Growth-Mindse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6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Let’s Get Started</a:t>
            </a:r>
            <a:endParaRPr/>
          </a:p>
        </p:txBody>
      </p:sp>
      <p:pic>
        <p:nvPicPr>
          <p:cNvPr id="124" name="Google Shape;124;p6" descr="Let's get Started on Pantone Canvas Galle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“ Learning Outcomes” 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										</a:t>
            </a:r>
            <a:endParaRPr sz="1600" b="1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390419" y="1006867"/>
            <a:ext cx="11055850" cy="548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indent="0">
              <a:buSzPct val="100000"/>
              <a:buNone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Parents will be able to:                                                                                                               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Develop strategies using a Growth Mindset that will help empower </a:t>
            </a:r>
            <a:endParaRPr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their child(ren) to take responsibility for their own learning </a:t>
            </a:r>
            <a:endParaRPr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</a:t>
            </a:r>
            <a:endParaRPr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Create and sustain a viable homework environment that is based 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  dedication and hard work rather than on brains and talent</a:t>
            </a:r>
            <a:endParaRPr sz="9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Foster their child(ren)’s growth and proficiency by utilizing a Growth Mindset                                                                      </a:t>
            </a:r>
          </a:p>
          <a:p>
            <a:pPr marL="0" indent="0">
              <a:buSzPct val="100000"/>
              <a:buNone/>
            </a:pPr>
            <a:endParaRPr lang="en-US" sz="9600" dirty="0">
              <a:ea typeface="Times New Roman"/>
            </a:endParaRPr>
          </a:p>
          <a:p>
            <a:pPr marL="1143000" indent="-1143000">
              <a:buSzPct val="100000"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Maintain a daily framework to foster an interest in learning new things </a:t>
            </a:r>
          </a:p>
          <a:p>
            <a:pPr marL="0" indent="0">
              <a:buSzPct val="100000"/>
              <a:buNone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and looking for opportunities to grow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09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09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228600" lvl="0" indent="-1809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09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</a:t>
            </a:r>
            <a:endParaRPr dirty="0"/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SCHEIN’S DEFINTION OF CULTURE</a:t>
            </a: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“A pattern of shared basic assumptions learned by a group as it solves       problems of external adaptation and internal integration (…)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product of joint learning”.</a:t>
            </a: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22" y="4422710"/>
            <a:ext cx="3925078" cy="243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SCHEIN CONTINUED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Artifacts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Espoused Values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Goals and Philosophies</a:t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0" y="4533900"/>
            <a:ext cx="20955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                              School Culture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2033A-043D-4EC2-9D0C-7CAB87039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1" name="Google Shape;151;p10"/>
          <p:cNvSpPr/>
          <p:nvPr/>
        </p:nvSpPr>
        <p:spPr>
          <a:xfrm>
            <a:off x="2032000" y="2017486"/>
            <a:ext cx="8128000" cy="41208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685800" marR="0" lvl="1" indent="-6858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lt1"/>
                </a:solidFill>
                <a:latin typeface="Calibri"/>
                <a:ea typeface="Times New Roman"/>
                <a:cs typeface="Calibri"/>
                <a:sym typeface="Calibri"/>
              </a:rPr>
              <a:t>Beliefs</a:t>
            </a:r>
          </a:p>
          <a:p>
            <a:pPr marL="685800" marR="0" lvl="1" indent="-6858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</a:t>
            </a:r>
            <a:endParaRPr lang="en-US" sz="4800" dirty="0">
              <a:ea typeface="Times New Roman"/>
            </a:endParaRPr>
          </a:p>
          <a:p>
            <a:pPr marL="685800" marR="0" lvl="1" indent="-6858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Attitudes</a:t>
            </a:r>
            <a:endParaRPr sz="4800" dirty="0"/>
          </a:p>
          <a:p>
            <a:pPr marL="685800" marR="0" lvl="1" indent="-685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Behaviors</a:t>
            </a:r>
            <a:endParaRPr sz="4800" dirty="0"/>
          </a:p>
          <a:p>
            <a:pPr marL="685800" marR="0" lvl="1" indent="-685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975</Words>
  <Application>Microsoft Office PowerPoint</Application>
  <PresentationFormat>Widescreen</PresentationFormat>
  <Paragraphs>197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Package</vt:lpstr>
      <vt:lpstr>PowerPoint Presentation</vt:lpstr>
      <vt:lpstr> Fostering A Growth Mindset  Dr. April McConneaughey, MTSS Academic Interventionist Sunset Park Center for Accelerated Studies                      </vt:lpstr>
      <vt:lpstr>PowerPoint Presentation</vt:lpstr>
      <vt:lpstr>PowerPoint Presentation</vt:lpstr>
      <vt:lpstr> Let’s Get Started</vt:lpstr>
      <vt:lpstr>                  “ Learning Outcomes”            </vt:lpstr>
      <vt:lpstr>SCHEIN’S DEFINTION OF CULTURE</vt:lpstr>
      <vt:lpstr> SCHEIN CONTINUED</vt:lpstr>
      <vt:lpstr>                              School Culture</vt:lpstr>
      <vt:lpstr> Self- Efficacy</vt:lpstr>
      <vt:lpstr> Mindset and Effort</vt:lpstr>
      <vt:lpstr>Something to Thing About</vt:lpstr>
      <vt:lpstr>Application</vt:lpstr>
      <vt:lpstr>Fixed vs. Growth Mindset</vt:lpstr>
      <vt:lpstr>  Fixed vs. Growth Mindset</vt:lpstr>
      <vt:lpstr>  Communicating with students using a Growth Mindset</vt:lpstr>
      <vt:lpstr>Communication to Avoid</vt:lpstr>
      <vt:lpstr>Putting it all together!</vt:lpstr>
      <vt:lpstr> How to help students respond to setbacks</vt:lpstr>
      <vt:lpstr>Effective Communication using a  Growth Mindset</vt:lpstr>
      <vt:lpstr>                            Exposure to Words</vt:lpstr>
      <vt:lpstr>Reflection</vt:lpstr>
      <vt:lpstr>Areas for Future Study</vt:lpstr>
      <vt:lpstr> Chat Discussion</vt:lpstr>
      <vt:lpstr>PowerPoint Presentation</vt:lpstr>
      <vt:lpstr>PowerPoint Presentation</vt:lpstr>
      <vt:lpstr>REFERENCES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AprilButlerMcConneau</dc:creator>
  <cp:lastModifiedBy>April McConneaughey</cp:lastModifiedBy>
  <cp:revision>4</cp:revision>
  <dcterms:created xsi:type="dcterms:W3CDTF">2017-05-26T09:48:55Z</dcterms:created>
  <dcterms:modified xsi:type="dcterms:W3CDTF">2022-05-15T22:55:07Z</dcterms:modified>
</cp:coreProperties>
</file>