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4"/>
    <p:sldMasterId id="2147483686" r:id="rId5"/>
    <p:sldMasterId id="214748368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Tahoma"/>
      <p:regular r:id="rId24"/>
      <p:bold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Tahoma-regular.fntdata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CenturyGothic-regular.fntdata"/><Relationship Id="rId25" Type="http://schemas.openxmlformats.org/officeDocument/2006/relationships/font" Target="fonts/Tahoma-bold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CenturyGothic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L965FjQGEjT9P4qdDlZo9r783xXWQ70VI-q_CtYmDSs/edit#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f524d3857_3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8f524d3857_3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f4f8f9d98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f4f8f9d98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through the schedule, then facilitate conversation- what do you notice, appreciate, wonder?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Link: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https://docs.google.com/document/d/1L965FjQGEjT9P4qdDlZo9r783xXWQ70VI-q_CtYmDSs/edit#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91e68e3f5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91e68e3f5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f524d3857_3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f524d3857_3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f524d3857_3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8f524d3857_3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some similarities within the two plans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are reviewing/</a:t>
            </a:r>
            <a:r>
              <a:rPr lang="en"/>
              <a:t>reinforcing</a:t>
            </a:r>
            <a:r>
              <a:rPr lang="en"/>
              <a:t> skills on the “off days - or at home days”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8f524d3857_3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8f524d3857_3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f82d45470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8f82d45470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f82d45470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8f82d45470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1e68e3f5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1e68e3f5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f524d3857_3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f524d3857_3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f524d3857_3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f524d3857_3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1e68e3f5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91e68e3f5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1e68e3f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91e68e3f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1e68e3f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91e68e3f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1e68e3f5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91e68e3f5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1e68e3f5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1e68e3f5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 b="26857" l="0" r="0" t="11031"/>
          <a:stretch/>
        </p:blipFill>
        <p:spPr>
          <a:xfrm>
            <a:off x="2662518" y="748764"/>
            <a:ext cx="3818963" cy="988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8650" y="554691"/>
            <a:ext cx="7886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8650" y="1369219"/>
            <a:ext cx="7886700" cy="3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8650" y="554691"/>
            <a:ext cx="7886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19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3" name="Google Shape;93;p19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628650" y="554691"/>
            <a:ext cx="7886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9" name="Google Shape;109;p2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628650" y="554691"/>
            <a:ext cx="7886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2997451" y="-999581"/>
            <a:ext cx="31491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35" name="Google Shape;135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51" name="Google Shape;151;p28"/>
          <p:cNvPicPr preferRelativeResize="0"/>
          <p:nvPr/>
        </p:nvPicPr>
        <p:blipFill rotWithShape="1">
          <a:blip r:embed="rId2">
            <a:alphaModFix/>
          </a:blip>
          <a:srcRect b="26857" l="0" r="0" t="11031"/>
          <a:stretch/>
        </p:blipFill>
        <p:spPr>
          <a:xfrm>
            <a:off x="2662518" y="748764"/>
            <a:ext cx="3818963" cy="988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628650" y="554691"/>
            <a:ext cx="7886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628650" y="1369219"/>
            <a:ext cx="7886700" cy="3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1" name="Google Shape;161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628650" y="554691"/>
            <a:ext cx="7886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4" name="Google Shape;174;p32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3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6" name="Google Shape;176;p32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628650" y="554691"/>
            <a:ext cx="7886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92" name="Google Shape;192;p35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3" name="Google Shape;193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00" name="Google Shape;200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>
            <p:ph type="title"/>
          </p:nvPr>
        </p:nvSpPr>
        <p:spPr>
          <a:xfrm>
            <a:off x="628650" y="554691"/>
            <a:ext cx="7886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1" type="body"/>
          </p:nvPr>
        </p:nvSpPr>
        <p:spPr>
          <a:xfrm rot="5400000">
            <a:off x="2997450" y="-999581"/>
            <a:ext cx="31491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38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2" name="Google Shape;212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3" name="Google Shape;213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type="title"/>
          </p:nvPr>
        </p:nvSpPr>
        <p:spPr>
          <a:xfrm>
            <a:off x="628650" y="554691"/>
            <a:ext cx="7886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8" name="Google Shape;218;p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>
            <p:ph type="title"/>
          </p:nvPr>
        </p:nvSpPr>
        <p:spPr>
          <a:xfrm>
            <a:off x="628650" y="554691"/>
            <a:ext cx="7886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4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4" name="Google Shape;224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5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4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 amt="43000"/>
          </a:blip>
          <a:srcRect b="0" l="0" r="0" t="0"/>
          <a:stretch/>
        </p:blipFill>
        <p:spPr>
          <a:xfrm rot="-672799">
            <a:off x="1124681" y="-781247"/>
            <a:ext cx="6794856" cy="679485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28650" y="554691"/>
            <a:ext cx="7886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0195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0" y="1369219"/>
            <a:ext cx="7886700" cy="3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0" y="4588809"/>
            <a:ext cx="9144000" cy="554700"/>
          </a:xfrm>
          <a:prstGeom prst="rect">
            <a:avLst/>
          </a:prstGeom>
          <a:solidFill>
            <a:srgbClr val="1E48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0"/>
            <a:ext cx="9160800" cy="554700"/>
          </a:xfrm>
          <a:prstGeom prst="rect">
            <a:avLst/>
          </a:prstGeom>
          <a:solidFill>
            <a:srgbClr val="01958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60557" y="-89997"/>
            <a:ext cx="1984402" cy="83553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0" y="4681538"/>
            <a:ext cx="914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Team. One Mission. One Rock Hill.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 rotWithShape="1">
          <a:blip r:embed="rId1">
            <a:alphaModFix amt="43000"/>
          </a:blip>
          <a:srcRect b="0" l="0" r="0" t="0"/>
          <a:stretch/>
        </p:blipFill>
        <p:spPr>
          <a:xfrm rot="-672799">
            <a:off x="1124681" y="-781247"/>
            <a:ext cx="6794856" cy="679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/>
          <p:nvPr>
            <p:ph type="title"/>
          </p:nvPr>
        </p:nvSpPr>
        <p:spPr>
          <a:xfrm>
            <a:off x="628650" y="554691"/>
            <a:ext cx="7886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0195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628650" y="1369219"/>
            <a:ext cx="7886700" cy="3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7"/>
          <p:cNvSpPr/>
          <p:nvPr/>
        </p:nvSpPr>
        <p:spPr>
          <a:xfrm>
            <a:off x="0" y="4588809"/>
            <a:ext cx="9144000" cy="554700"/>
          </a:xfrm>
          <a:prstGeom prst="rect">
            <a:avLst/>
          </a:prstGeom>
          <a:solidFill>
            <a:srgbClr val="1E48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0" y="0"/>
            <a:ext cx="9160800" cy="554700"/>
          </a:xfrm>
          <a:prstGeom prst="rect">
            <a:avLst/>
          </a:prstGeom>
          <a:solidFill>
            <a:srgbClr val="01958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60557" y="-89997"/>
            <a:ext cx="1984402" cy="83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/>
        </p:nvSpPr>
        <p:spPr>
          <a:xfrm>
            <a:off x="0" y="4681538"/>
            <a:ext cx="914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Team. One Mission. One Rock Hill.</a:t>
            </a:r>
            <a:endParaRPr sz="11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958A"/>
              </a:buClr>
              <a:buSzPts val="4500"/>
              <a:buFont typeface="Calibri"/>
              <a:buNone/>
            </a:pPr>
            <a:r>
              <a:rPr lang="en" sz="4000"/>
              <a:t>Reading &amp; Math Strategies</a:t>
            </a:r>
            <a:endParaRPr sz="4000"/>
          </a:p>
        </p:txBody>
      </p:sp>
      <p:sp>
        <p:nvSpPr>
          <p:cNvPr id="230" name="Google Shape;230;p41"/>
          <p:cNvSpPr txBox="1"/>
          <p:nvPr>
            <p:ph idx="1" type="subTitle"/>
          </p:nvPr>
        </p:nvSpPr>
        <p:spPr>
          <a:xfrm>
            <a:off x="940675" y="2701525"/>
            <a:ext cx="73227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500"/>
              <a:t>Grade 5</a:t>
            </a:r>
            <a:endParaRPr sz="2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100"/>
              <a:t>Presented by: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100"/>
              <a:t>Mrs. Johnson, Ms. Manderville, 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100"/>
              <a:t>Mrs. Lindgren, Ms. Lissandrello, and Ms. Gadsden</a:t>
            </a:r>
            <a:endParaRPr sz="2100"/>
          </a:p>
        </p:txBody>
      </p:sp>
      <p:pic>
        <p:nvPicPr>
          <p:cNvPr id="231" name="Google Shape;23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50" y="905950"/>
            <a:ext cx="1312550" cy="13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7525" y="2812400"/>
            <a:ext cx="1649425" cy="16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96800"/>
            <a:ext cx="14573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7950" y="989025"/>
            <a:ext cx="1333450" cy="13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1"/>
          <p:cNvSpPr txBox="1"/>
          <p:nvPr/>
        </p:nvSpPr>
        <p:spPr>
          <a:xfrm>
            <a:off x="7505975" y="1922275"/>
            <a:ext cx="1457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"/>
          <p:cNvSpPr txBox="1"/>
          <p:nvPr>
            <p:ph type="title"/>
          </p:nvPr>
        </p:nvSpPr>
        <p:spPr>
          <a:xfrm>
            <a:off x="76225" y="0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Reading Strategies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9" name="Google Shape;289;p50"/>
          <p:cNvSpPr txBox="1"/>
          <p:nvPr>
            <p:ph idx="1" type="body"/>
          </p:nvPr>
        </p:nvSpPr>
        <p:spPr>
          <a:xfrm>
            <a:off x="76225" y="572700"/>
            <a:ext cx="9144000" cy="3996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Jump-In Reading-</a:t>
            </a:r>
            <a:r>
              <a:rPr lang="en" sz="2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Enjoy reading a story with family </a:t>
            </a:r>
            <a:endParaRPr sz="23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members by allowing each person to read a portion </a:t>
            </a:r>
            <a:endParaRPr sz="23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of the story. This technique motivates your child to </a:t>
            </a:r>
            <a:endParaRPr sz="23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read a longer text. </a:t>
            </a:r>
            <a:endParaRPr sz="23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Selective Underlining/Highlighting-</a:t>
            </a:r>
            <a:r>
              <a:rPr lang="en" sz="2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Helps your child understands the story’s main idea and for organizing information from selections. </a:t>
            </a:r>
            <a:endParaRPr sz="23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Think-Pair-Share Discussion-</a:t>
            </a:r>
            <a:r>
              <a:rPr lang="en" sz="2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strategy that helps ensure every member of the family becomes an active participant. It works well as a problem-solving strategy or as a break in a lecture. </a:t>
            </a:r>
            <a:endParaRPr sz="23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2421" y="756025"/>
            <a:ext cx="1318325" cy="14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/>
          <p:nvPr>
            <p:ph type="title"/>
          </p:nvPr>
        </p:nvSpPr>
        <p:spPr>
          <a:xfrm>
            <a:off x="150575" y="0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Reading Strategies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6" name="Google Shape;296;p51"/>
          <p:cNvSpPr txBox="1"/>
          <p:nvPr>
            <p:ph idx="1" type="body"/>
          </p:nvPr>
        </p:nvSpPr>
        <p:spPr>
          <a:xfrm>
            <a:off x="150575" y="651550"/>
            <a:ext cx="8993400" cy="3897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Sticky-Note Discussions-</a:t>
            </a: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This works effectively after your child has read a selection, he/she uses sticky notes to mark the places he/she wants to talk about. </a:t>
            </a:r>
            <a:endParaRPr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Read-and-Say-Something-</a:t>
            </a: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This works effectively for difficult </a:t>
            </a:r>
            <a:endParaRPr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materials. Rather than having your child struggles alone </a:t>
            </a:r>
            <a:endParaRPr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with the meaning, have a discussion about the information </a:t>
            </a:r>
            <a:endParaRPr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contained in the text. </a:t>
            </a:r>
            <a:endParaRPr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Authentic Questions-</a:t>
            </a:r>
            <a:r>
              <a:rPr lang="en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Ask your child to read or listen, record questions about the material he/she does not understand. </a:t>
            </a:r>
            <a:endParaRPr sz="3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9933" y="1699133"/>
            <a:ext cx="1271975" cy="12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2"/>
          <p:cNvSpPr txBox="1"/>
          <p:nvPr>
            <p:ph type="title"/>
          </p:nvPr>
        </p:nvSpPr>
        <p:spPr>
          <a:xfrm>
            <a:off x="272675" y="0"/>
            <a:ext cx="59322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Reading Strategies</a:t>
            </a:r>
            <a:r>
              <a:rPr lang="en"/>
              <a:t> </a:t>
            </a:r>
            <a:endParaRPr/>
          </a:p>
        </p:txBody>
      </p:sp>
      <p:sp>
        <p:nvSpPr>
          <p:cNvPr id="303" name="Google Shape;303;p52"/>
          <p:cNvSpPr txBox="1"/>
          <p:nvPr/>
        </p:nvSpPr>
        <p:spPr>
          <a:xfrm>
            <a:off x="42000" y="483375"/>
            <a:ext cx="90600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Seed Discussions-</a:t>
            </a:r>
            <a:r>
              <a:rPr lang="en" sz="2400"/>
              <a:t> Helps your child lead his/her own discussion by writing down one important thing about what he/she is reading.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Know-Want to Know-Learned:</a:t>
            </a:r>
            <a:r>
              <a:rPr lang="en" sz="2400"/>
              <a:t> (KWL) It involves three overlapping events: your child brainstorms what he/she knows about a topic of discussion or story, records what he/she wants to know, and then list what he/she actually learned.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Pre and</a:t>
            </a:r>
            <a:r>
              <a:rPr lang="en" sz="2400"/>
              <a:t> </a:t>
            </a:r>
            <a:r>
              <a:rPr b="1" lang="en" sz="2400"/>
              <a:t>Post-Reading Journal Entries-</a:t>
            </a:r>
            <a:r>
              <a:rPr lang="en" sz="2400"/>
              <a:t> Your child writes about what he/she knows before reading and then writes what he/she learned from his/her reading.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3"/>
          <p:cNvSpPr txBox="1"/>
          <p:nvPr>
            <p:ph type="title"/>
          </p:nvPr>
        </p:nvSpPr>
        <p:spPr>
          <a:xfrm>
            <a:off x="162950" y="0"/>
            <a:ext cx="62943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ELA Online </a:t>
            </a:r>
            <a:r>
              <a:rPr lang="en">
                <a:solidFill>
                  <a:schemeClr val="lt1"/>
                </a:solidFill>
              </a:rPr>
              <a:t>Resources</a:t>
            </a:r>
            <a:r>
              <a:rPr lang="en"/>
              <a:t> </a:t>
            </a:r>
            <a:endParaRPr/>
          </a:p>
        </p:txBody>
      </p:sp>
      <p:sp>
        <p:nvSpPr>
          <p:cNvPr id="309" name="Google Shape;309;p53"/>
          <p:cNvSpPr txBox="1"/>
          <p:nvPr/>
        </p:nvSpPr>
        <p:spPr>
          <a:xfrm>
            <a:off x="0" y="572700"/>
            <a:ext cx="90723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Helping Your Child Become a Reader - U.S. Department of Education https://www2.ed.gov/parents/academic/help/reader/index.html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Reading Tips for Parents - Florida Department of Education http://www.fldoe.org/core/fileparse.php/7539/urlt/Parent-Tips.pdf Reading at Home: 10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Simple Strategies for Parents http://www.k12reader.com/reading-at-home-simple-strategies-for-creating-strong-readers/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Reading Tips for Parents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https://www2.ed.gov/parents/read/resources/readingtips/readingtips.pdf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Reading Tips for Parents (in 11 Languages) http://www.readingrockets.org/article/reading-tips-parents-11-languages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Scholastic’s Reading Tips for Parents http://www.scholastic.com/parents/resources/article/more-reading-resources/reading-tips-parents</a:t>
            </a:r>
            <a:endParaRPr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4"/>
          <p:cNvSpPr txBox="1"/>
          <p:nvPr>
            <p:ph type="title"/>
          </p:nvPr>
        </p:nvSpPr>
        <p:spPr>
          <a:xfrm>
            <a:off x="0" y="260275"/>
            <a:ext cx="5664000" cy="235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</a:rPr>
              <a:t>ELA and Math </a:t>
            </a:r>
            <a:r>
              <a:rPr lang="en" sz="3500">
                <a:solidFill>
                  <a:schemeClr val="lt1"/>
                </a:solidFill>
              </a:rPr>
              <a:t>Resources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315" name="Google Shape;315;p54"/>
          <p:cNvSpPr txBox="1"/>
          <p:nvPr>
            <p:ph idx="1" type="body"/>
          </p:nvPr>
        </p:nvSpPr>
        <p:spPr>
          <a:xfrm>
            <a:off x="512350" y="594900"/>
            <a:ext cx="8631600" cy="398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resources are online and are free </a:t>
            </a:r>
            <a:endParaRPr b="1"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Khan Academy</a:t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Dreambox</a:t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IXL</a:t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Freerice</a:t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6" name="Google Shape;316;p54"/>
          <p:cNvPicPr preferRelativeResize="0"/>
          <p:nvPr/>
        </p:nvPicPr>
        <p:blipFill rotWithShape="1">
          <a:blip r:embed="rId3">
            <a:alphaModFix/>
          </a:blip>
          <a:srcRect b="0" l="-18063" r="0" t="-6236"/>
          <a:stretch/>
        </p:blipFill>
        <p:spPr>
          <a:xfrm>
            <a:off x="3737025" y="2571750"/>
            <a:ext cx="4662025" cy="17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Gifted </a:t>
            </a:r>
            <a:r>
              <a:rPr lang="en">
                <a:solidFill>
                  <a:schemeClr val="lt1"/>
                </a:solidFill>
              </a:rPr>
              <a:t>Resources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22" name="Google Shape;32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300" y="966725"/>
            <a:ext cx="8827999" cy="353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2950"/>
            <a:ext cx="9144000" cy="40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>
            <p:ph idx="1" type="body"/>
          </p:nvPr>
        </p:nvSpPr>
        <p:spPr>
          <a:xfrm>
            <a:off x="5280875" y="1234075"/>
            <a:ext cx="3551400" cy="333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457200" lvl="0" marL="59436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We are </a:t>
            </a:r>
            <a:r>
              <a:rPr b="1" lang="en" sz="2800"/>
              <a:t>One Team</a:t>
            </a:r>
            <a:r>
              <a:rPr lang="en"/>
              <a:t>- Teachers, Parents, School Administration with </a:t>
            </a:r>
            <a:r>
              <a:rPr b="1" lang="en" sz="2600"/>
              <a:t>ONE MISSION </a:t>
            </a:r>
            <a:r>
              <a:rPr lang="en"/>
              <a:t>for our students, your child to have successful learning experiences here at Sunset Park.</a:t>
            </a:r>
            <a:endParaRPr b="1"/>
          </a:p>
        </p:txBody>
      </p:sp>
      <p:pic>
        <p:nvPicPr>
          <p:cNvPr id="241" name="Google Shape;24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49000"/>
            <a:ext cx="4532850" cy="38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 txBox="1"/>
          <p:nvPr>
            <p:ph type="title"/>
          </p:nvPr>
        </p:nvSpPr>
        <p:spPr>
          <a:xfrm>
            <a:off x="0" y="582525"/>
            <a:ext cx="9144000" cy="4114800"/>
          </a:xfrm>
          <a:prstGeom prst="rect">
            <a:avLst/>
          </a:prstGeom>
          <a:solidFill>
            <a:srgbClr val="6FA8DC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We would like to open with these thoughts</a:t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en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Truth without Grace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en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will destroy me.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t/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en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Grace without Truth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en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will deceive me.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t/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en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Graceful Truth is how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en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relationships grow.</a:t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en" sz="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Barrone and Huggins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Here at Sunset Park it is the </a:t>
            </a:r>
            <a:r>
              <a:rPr lang="en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RELATIONSHIP</a:t>
            </a:r>
            <a:r>
              <a:rPr lang="en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that we have with </a:t>
            </a:r>
            <a:r>
              <a:rPr lang="en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en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YOUR CHILD/CHILDREN</a:t>
            </a:r>
            <a:r>
              <a:rPr lang="en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that will always be MOST IMPORTANT to us ! </a:t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/>
          <p:nvPr>
            <p:ph type="title"/>
          </p:nvPr>
        </p:nvSpPr>
        <p:spPr>
          <a:xfrm>
            <a:off x="311700" y="53177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Essential Learnings?</a:t>
            </a:r>
            <a:endParaRPr/>
          </a:p>
        </p:txBody>
      </p:sp>
      <p:sp>
        <p:nvSpPr>
          <p:cNvPr id="252" name="Google Shape;252;p4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/>
              <a:t>Essential learnings: </a:t>
            </a:r>
            <a:endParaRPr sz="28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What all students should be able to do by the end of the year</a:t>
            </a:r>
            <a:endParaRPr sz="28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Used to create common assessments </a:t>
            </a:r>
            <a:endParaRPr sz="28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We Will reteach until students reach mastery</a:t>
            </a:r>
            <a:endParaRPr sz="28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Extend learning for students who have mastered</a:t>
            </a:r>
            <a:endParaRPr sz="28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Does not represent all that we are going to teach</a:t>
            </a:r>
            <a:endParaRPr/>
          </a:p>
        </p:txBody>
      </p:sp>
      <p:pic>
        <p:nvPicPr>
          <p:cNvPr id="253" name="Google Shape;25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8950" y="658600"/>
            <a:ext cx="1249149" cy="10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>
            <p:ph type="title"/>
          </p:nvPr>
        </p:nvSpPr>
        <p:spPr>
          <a:xfrm>
            <a:off x="0" y="0"/>
            <a:ext cx="67299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5617"/>
              <a:buFont typeface="Arial"/>
              <a:buNone/>
            </a:pPr>
            <a:r>
              <a:rPr b="0" lang="en" sz="1977">
                <a:solidFill>
                  <a:schemeClr val="lt1"/>
                </a:solidFill>
              </a:rPr>
              <a:t>“The first teachers are the parents, both by example and conversation.”                                                      Lamar Alexander</a:t>
            </a:r>
            <a:r>
              <a:rPr b="0" lang="en" sz="2200">
                <a:solidFill>
                  <a:schemeClr val="dk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9" name="Google Shape;259;p45"/>
          <p:cNvSpPr txBox="1"/>
          <p:nvPr>
            <p:ph idx="1" type="body"/>
          </p:nvPr>
        </p:nvSpPr>
        <p:spPr>
          <a:xfrm>
            <a:off x="0" y="572700"/>
            <a:ext cx="9060000" cy="40128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How can you help your child become a critical and creative mathematical thinker?</a:t>
            </a:r>
            <a:r>
              <a:rPr lang="en" sz="2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In helping children learn, one goal is to assist children in figuring out as much as they can for themselves (e.g., constructing meaning). </a:t>
            </a:r>
            <a:endParaRPr sz="22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You can help by asking questions that guide, without telling what to do. </a:t>
            </a:r>
            <a:endParaRPr sz="22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Good questions and good listening will help children make sense of mathematics, build </a:t>
            </a:r>
            <a:r>
              <a:rPr lang="en" sz="2200"/>
              <a:t>self confidence</a:t>
            </a:r>
            <a:r>
              <a:rPr lang="en" sz="2200"/>
              <a:t>, and encourage mathematical thinking and communication. </a:t>
            </a:r>
            <a:endParaRPr sz="22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A good question opens up a problem and supports different ways of thinking about it. 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"/>
          <p:cNvSpPr txBox="1"/>
          <p:nvPr>
            <p:ph type="title"/>
          </p:nvPr>
        </p:nvSpPr>
        <p:spPr>
          <a:xfrm>
            <a:off x="138175" y="0"/>
            <a:ext cx="67404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2900">
                <a:solidFill>
                  <a:schemeClr val="lt1"/>
                </a:solidFill>
              </a:rPr>
              <a:t>Q</a:t>
            </a:r>
            <a:r>
              <a:rPr b="0" lang="en" sz="2900">
                <a:solidFill>
                  <a:schemeClr val="lt1"/>
                </a:solidFill>
              </a:rPr>
              <a:t>uestions -for Getting Started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265" name="Google Shape;265;p46"/>
          <p:cNvSpPr txBox="1"/>
          <p:nvPr>
            <p:ph idx="1" type="body"/>
          </p:nvPr>
        </p:nvSpPr>
        <p:spPr>
          <a:xfrm>
            <a:off x="61975" y="572700"/>
            <a:ext cx="9144000" cy="3996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r>
              <a:rPr lang="en" sz="2700"/>
              <a:t>What do you need to find out?  </a:t>
            </a:r>
            <a:endParaRPr sz="2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700"/>
              <a:t>What do you need to know?  </a:t>
            </a:r>
            <a:endParaRPr sz="2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700"/>
              <a:t>How can you get that information?  </a:t>
            </a:r>
            <a:endParaRPr sz="2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700"/>
              <a:t>Where can you begin?  </a:t>
            </a:r>
            <a:endParaRPr sz="2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700"/>
              <a:t>What terms do you understand or not understand?  </a:t>
            </a:r>
            <a:endParaRPr sz="2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700"/>
              <a:t>Have you solved similar problems that would help? </a:t>
            </a:r>
            <a:endParaRPr sz="2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/>
          <p:nvPr>
            <p:ph type="title"/>
          </p:nvPr>
        </p:nvSpPr>
        <p:spPr>
          <a:xfrm>
            <a:off x="150575" y="73200"/>
            <a:ext cx="62322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Questions -While Working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1" name="Google Shape;271;p47"/>
          <p:cNvSpPr txBox="1"/>
          <p:nvPr>
            <p:ph idx="1" type="body"/>
          </p:nvPr>
        </p:nvSpPr>
        <p:spPr>
          <a:xfrm>
            <a:off x="0" y="614250"/>
            <a:ext cx="9080100" cy="3915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How can you organize the information?  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Can you make a drawing (model) to explain your thinking? 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Are there other possibilities?  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What would happen if…?  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Can you describe an approach (strategy) you can use to solve this? 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Do you see any patterns or relationships that will help solve this?  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How does this relate to…?  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Can you make a prediction?  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What did you…?  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What assumptions are you making? </a:t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Questions- For Reflection about the Solution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77" name="Google Shape;277;p48"/>
          <p:cNvSpPr txBox="1"/>
          <p:nvPr>
            <p:ph idx="1" type="body"/>
          </p:nvPr>
        </p:nvSpPr>
        <p:spPr>
          <a:xfrm>
            <a:off x="111550" y="644475"/>
            <a:ext cx="8720700" cy="3867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How do you know your solution (conclusion) is reasonable?  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How did you arrive at your answer?  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How can you convince me your answer makes sense?  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What did you try that did not work? 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Has the question been answered?  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Can the explanation be made clearer? Responding (helping your children clarify and extend their thinking)  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Tell me more  Can you explain it in a different way?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 Is there another possibility or strategy that would work?</a:t>
            </a:r>
            <a:r>
              <a:rPr lang="en" sz="2600"/>
              <a:t> </a:t>
            </a:r>
            <a:endParaRPr sz="26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"/>
          <p:cNvSpPr txBox="1"/>
          <p:nvPr>
            <p:ph type="title"/>
          </p:nvPr>
        </p:nvSpPr>
        <p:spPr>
          <a:xfrm>
            <a:off x="311700" y="0"/>
            <a:ext cx="7820700" cy="627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2800">
                <a:solidFill>
                  <a:schemeClr val="lt1"/>
                </a:solidFill>
              </a:rPr>
              <a:t>Questions - Extend </a:t>
            </a:r>
            <a:r>
              <a:rPr b="0" lang="en" sz="2800">
                <a:solidFill>
                  <a:schemeClr val="lt1"/>
                </a:solidFill>
              </a:rPr>
              <a:t>their</a:t>
            </a:r>
            <a:r>
              <a:rPr b="0" lang="en" sz="2800">
                <a:solidFill>
                  <a:schemeClr val="lt1"/>
                </a:solidFill>
              </a:rPr>
              <a:t> thinking </a:t>
            </a:r>
            <a:endParaRPr sz="4300">
              <a:solidFill>
                <a:schemeClr val="lt1"/>
              </a:solidFill>
            </a:endParaRPr>
          </a:p>
        </p:txBody>
      </p:sp>
      <p:sp>
        <p:nvSpPr>
          <p:cNvPr id="283" name="Google Shape;283;p49"/>
          <p:cNvSpPr txBox="1"/>
          <p:nvPr>
            <p:ph idx="1" type="body"/>
          </p:nvPr>
        </p:nvSpPr>
        <p:spPr>
          <a:xfrm>
            <a:off x="76200" y="714650"/>
            <a:ext cx="8991600" cy="4056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700"/>
              <a:t> </a:t>
            </a:r>
            <a:endParaRPr sz="2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700"/>
              <a:t> Tell me more</a:t>
            </a:r>
            <a:endParaRPr sz="2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700"/>
              <a:t> Can you explain it in a different way?</a:t>
            </a:r>
            <a:endParaRPr sz="2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700"/>
              <a:t> Is there another possibility or strategy that would work?</a:t>
            </a:r>
            <a:endParaRPr sz="2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